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E2CA"/>
          </a:solidFill>
        </a:fill>
      </a:tcStyle>
    </a:wholeTbl>
    <a:band2H>
      <a:tcTxStyle/>
      <a:tcStyle>
        <a:tcBdr/>
        <a:fill>
          <a:solidFill>
            <a:srgbClr val="FCF1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3D6"/>
          </a:solidFill>
        </a:fill>
      </a:tcStyle>
    </a:wholeTbl>
    <a:band2H>
      <a:tcTxStyle/>
      <a:tcStyle>
        <a:tcBdr/>
        <a:fill>
          <a:solidFill>
            <a:srgbClr val="FAEA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ECE"/>
          </a:solidFill>
        </a:fill>
      </a:tcStyle>
    </a:wholeTbl>
    <a:band2H>
      <a:tcTxStyle/>
      <a:tcStyle>
        <a:tcBdr/>
        <a:fill>
          <a:solidFill>
            <a:srgbClr val="F5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892"/>
  </p:normalViewPr>
  <p:slideViewPr>
    <p:cSldViewPr snapToGrid="0" snapToObjects="1">
      <p:cViewPr varScale="1">
        <p:scale>
          <a:sx n="99" d="100"/>
          <a:sy n="99" d="100"/>
        </p:scale>
        <p:origin x="1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56860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最后一条：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对图像高频区域和低频区域区别对待。想想计算机体系结构中的哈弗曼编码，低频部分放在树的顶端，高频部分放在树的低端</a:t>
            </a:r>
          </a:p>
        </p:txBody>
      </p:sp>
    </p:spTree>
    <p:extLst>
      <p:ext uri="{BB962C8B-B14F-4D97-AF65-F5344CB8AC3E}">
        <p14:creationId xmlns:p14="http://schemas.microsoft.com/office/powerpoint/2010/main" val="133649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Shape 5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TIFF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是</a:t>
            </a:r>
            <a:r>
              <a:t>Tagged Image File Format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的缩写，是一个广为应用的光栅图像文件格式，它的来源有：</a:t>
            </a:r>
          </a:p>
          <a:p>
            <a:pPr defTabSz="914400">
              <a:lnSpc>
                <a:spcPct val="9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扫描仪</a:t>
            </a:r>
          </a:p>
          <a:p>
            <a:pPr defTabSz="914400">
              <a:lnSpc>
                <a:spcPct val="9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CAD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系统</a:t>
            </a:r>
          </a:p>
          <a:p>
            <a:pPr defTabSz="914400">
              <a:lnSpc>
                <a:spcPct val="9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地理信息</a:t>
            </a:r>
          </a:p>
          <a:p>
            <a:pPr defTabSz="914400">
              <a:lnSpc>
                <a:spcPct val="9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1986年发表最早的版本V1、V2</a:t>
            </a:r>
          </a:p>
          <a:p>
            <a:pPr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1989年发表版本V5.0</a:t>
            </a:r>
          </a:p>
          <a:p>
            <a:pPr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1992年，V6.0</a:t>
            </a:r>
          </a:p>
          <a:p>
            <a:pPr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TIFF是一个非常稳定的文件格式，有很长的应用历史</a:t>
            </a:r>
          </a:p>
          <a:p>
            <a:pPr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有公共的软件库来读写TIFF格式的图像（支持各种操作系统）</a:t>
            </a:r>
          </a:p>
        </p:txBody>
      </p:sp>
    </p:spTree>
    <p:extLst>
      <p:ext uri="{BB962C8B-B14F-4D97-AF65-F5344CB8AC3E}">
        <p14:creationId xmlns:p14="http://schemas.microsoft.com/office/powerpoint/2010/main" val="378239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支持从高端到低端的设备</a:t>
            </a:r>
          </a:p>
          <a:p>
            <a:pPr defTabSz="914400">
              <a:lnSpc>
                <a:spcPct val="90000"/>
              </a:lnSpc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可扩展性强，支持公共和私用的标记结构</a:t>
            </a:r>
          </a:p>
          <a:p>
            <a:pPr defTabSz="914400">
              <a:lnSpc>
                <a:spcPct val="90000"/>
              </a:lnSpc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支持各种压缩格式</a:t>
            </a:r>
          </a:p>
          <a:p>
            <a:pPr defTabSz="914400">
              <a:lnSpc>
                <a:spcPct val="90000"/>
              </a:lnSpc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有公共软件库支持</a:t>
            </a:r>
          </a:p>
          <a:p>
            <a:pPr defTabSz="914400">
              <a:lnSpc>
                <a:spcPct val="90000"/>
              </a:lnSpc>
              <a:buSzPct val="100000"/>
              <a:buChar char="❖"/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二值图</a:t>
            </a:r>
          </a:p>
          <a:p>
            <a:pPr defTabSz="914400">
              <a:lnSpc>
                <a:spcPct val="90000"/>
              </a:lnSpc>
              <a:buSzPct val="100000"/>
              <a:buChar char="❖"/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灰度图</a:t>
            </a:r>
          </a:p>
          <a:p>
            <a:pPr defTabSz="914400">
              <a:lnSpc>
                <a:spcPct val="90000"/>
              </a:lnSpc>
              <a:buSzPct val="100000"/>
              <a:buChar char="❖"/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调色板</a:t>
            </a:r>
          </a:p>
          <a:p>
            <a:pPr defTabSz="914400">
              <a:lnSpc>
                <a:spcPct val="90000"/>
              </a:lnSpc>
              <a:buSzPct val="100000"/>
              <a:buChar char="❖"/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真彩色</a:t>
            </a:r>
          </a:p>
          <a:p>
            <a:pPr defTabSz="914400">
              <a:lnSpc>
                <a:spcPct val="90000"/>
              </a:lnSpc>
              <a:buSzPct val="100000"/>
              <a:buChar char="❖"/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其他扩展</a:t>
            </a:r>
          </a:p>
        </p:txBody>
      </p:sp>
    </p:spTree>
    <p:extLst>
      <p:ext uri="{BB962C8B-B14F-4D97-AF65-F5344CB8AC3E}">
        <p14:creationId xmlns:p14="http://schemas.microsoft.com/office/powerpoint/2010/main" val="1382679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采用复杂的</a:t>
            </a:r>
            <a:r>
              <a:t>LZW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编码方式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一个</a:t>
            </a:r>
            <a:r>
              <a:t>GIF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文件可以存储多幅图像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带有色彩表（全局、局部色彩表）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支持图像定序显示或覆盖</a:t>
            </a:r>
          </a:p>
          <a:p>
            <a:pPr defTabSz="9144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可以错行存放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支持文本覆盖</a:t>
            </a:r>
          </a:p>
        </p:txBody>
      </p:sp>
    </p:spTree>
    <p:extLst>
      <p:ext uri="{BB962C8B-B14F-4D97-AF65-F5344CB8AC3E}">
        <p14:creationId xmlns:p14="http://schemas.microsoft.com/office/powerpoint/2010/main" val="1437580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6" name="Shape 5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矩阵式</a:t>
            </a:r>
            <a:r>
              <a:t>)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链式</a:t>
            </a:r>
            <a:r>
              <a:t>)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拓扑数据结构</a:t>
            </a:r>
            <a:r>
              <a:t>)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有理数据结构</a:t>
            </a:r>
            <a:r>
              <a:t>/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合理数据结构</a:t>
            </a:r>
            <a:r>
              <a:t>)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Matrix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到有理数据结构是一个由底层到高层的关系，由没有语义到有语义。</a:t>
            </a:r>
          </a:p>
        </p:txBody>
      </p:sp>
    </p:spTree>
    <p:extLst>
      <p:ext uri="{BB962C8B-B14F-4D97-AF65-F5344CB8AC3E}">
        <p14:creationId xmlns:p14="http://schemas.microsoft.com/office/powerpoint/2010/main" val="283254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2" name="Shape 5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MATLAB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和 </a:t>
            </a:r>
            <a:r>
              <a:t>Image Processing Toolbox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提供了大量的用于图像处理的函数，用户可以利用这些函数分析图像数据，获取图像细节信息，并且设计相应的滤波算法。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利用设计的滤波算法可以将图像数据所包含的噪声滤除，而滤波器的设计师通过 </a:t>
            </a:r>
            <a:r>
              <a:t>MATLAB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产品提供的交互式工具完成的，这些工具还能够完成选区图像区域，测量图像误差和获取、统计像素信息等功能。 </a:t>
            </a:r>
          </a:p>
        </p:txBody>
      </p:sp>
    </p:spTree>
    <p:extLst>
      <p:ext uri="{BB962C8B-B14F-4D97-AF65-F5344CB8AC3E}">
        <p14:creationId xmlns:p14="http://schemas.microsoft.com/office/powerpoint/2010/main" val="322930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功能：是专门用来进行图像处理的软件。</a:t>
            </a:r>
          </a:p>
          <a:p>
            <a:pPr lvl="1" indent="457200" defTabSz="9144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对图形进行修饰和编辑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滤镜(filters)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各种工具(区域选择工具、各种笔刷…)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多层(layer)</a:t>
            </a:r>
          </a:p>
          <a:p>
            <a:pPr lvl="1" indent="457200" defTabSz="9144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以及对图像的色彩处理;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颜色深度调节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亮度、对比度等条件</a:t>
            </a:r>
          </a:p>
          <a:p>
            <a:pPr lvl="1" indent="457200" defTabSz="9144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另外，还有绘图和输出功能等。 </a:t>
            </a:r>
          </a:p>
        </p:txBody>
      </p:sp>
    </p:spTree>
    <p:extLst>
      <p:ext uri="{BB962C8B-B14F-4D97-AF65-F5344CB8AC3E}">
        <p14:creationId xmlns:p14="http://schemas.microsoft.com/office/powerpoint/2010/main" val="1498358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9" name="Shape 5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Linux下用来进行图像处理的软件。</a:t>
            </a:r>
          </a:p>
          <a:p>
            <a:pPr lvl="1" indent="457200" defTabSz="9144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对图形进行修饰和编辑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滤镜(filters)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各种工具(区域选择工具、各种笔刷…)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多层(layer)</a:t>
            </a:r>
          </a:p>
          <a:p>
            <a:pPr lvl="1" indent="457200" defTabSz="9144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以及对图像的色彩处理;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颜色深度调节</a:t>
            </a:r>
          </a:p>
          <a:p>
            <a:pPr lvl="2" indent="914400" defTabSz="9144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亮度、对比度等条件</a:t>
            </a:r>
          </a:p>
          <a:p>
            <a:pPr lvl="1" indent="457200" defTabSz="9144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另外，还有绘图和输出功能等。 </a:t>
            </a:r>
          </a:p>
        </p:txBody>
      </p:sp>
    </p:spTree>
    <p:extLst>
      <p:ext uri="{BB962C8B-B14F-4D97-AF65-F5344CB8AC3E}">
        <p14:creationId xmlns:p14="http://schemas.microsoft.com/office/powerpoint/2010/main" val="398578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4" name="Shape 4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压缩策略：根据压缩比要求，从高频到低频逐步削减信息</a:t>
            </a:r>
          </a:p>
          <a:p>
            <a:pPr defTabSz="91440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好处</a:t>
            </a:r>
          </a:p>
          <a:p>
            <a:pPr lvl="1" indent="457200" defTabSz="91440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高频信息占用存储空间大，减少高频信息更容易获得高压缩比；</a:t>
            </a:r>
          </a:p>
          <a:p>
            <a:pPr lvl="1" indent="457200" defTabSz="91440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低频信息可以保留物体的基本轮廓和色彩分布，最大限度维持图像质量。</a:t>
            </a:r>
          </a:p>
          <a:p>
            <a:pPr lvl="1" indent="457200" defTabSz="91440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适合用于互联网</a:t>
            </a:r>
          </a:p>
        </p:txBody>
      </p:sp>
    </p:spTree>
    <p:extLst>
      <p:ext uri="{BB962C8B-B14F-4D97-AF65-F5344CB8AC3E}">
        <p14:creationId xmlns:p14="http://schemas.microsoft.com/office/powerpoint/2010/main" val="3669298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JPEG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文件是由一系列的</a:t>
            </a:r>
            <a:r>
              <a:t>segment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组成的，每个</a:t>
            </a:r>
            <a:r>
              <a:t>segment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从一个标记（</a:t>
            </a:r>
            <a:r>
              <a:t>Marker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）开始。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标记目的：用以区分和识别图像数据及其相关信息 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标记规范：每个标记都是由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个字节组成，其前一个字节是固定值</a:t>
            </a:r>
            <a:r>
              <a:t>0xFF </a:t>
            </a:r>
          </a:p>
        </p:txBody>
      </p:sp>
    </p:spTree>
    <p:extLst>
      <p:ext uri="{BB962C8B-B14F-4D97-AF65-F5344CB8AC3E}">
        <p14:creationId xmlns:p14="http://schemas.microsoft.com/office/powerpoint/2010/main" val="141333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5" name="Shape 4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人眼对于一个相对较大范围的区域，辨别色彩细微差异能力比较强（低频），但对于高频区域，却表现一般。受此启发，人们可以对高频部分进行量化，也就是说，把频域上的每个分量，除以针对该分量的常数，然后四舍五入取整，这样一般会把高频分量变为</a:t>
            </a:r>
            <a:r>
              <a:t>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。但这样操作就要求针对每一个分量设置一个常数值，所以就最终形成了</a:t>
            </a:r>
            <a:r>
              <a:rPr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rPr>
              <a:t>量化表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8070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帧图像开始</a:t>
            </a:r>
          </a:p>
        </p:txBody>
      </p:sp>
    </p:spTree>
    <p:extLst>
      <p:ext uri="{BB962C8B-B14F-4D97-AF65-F5344CB8AC3E}">
        <p14:creationId xmlns:p14="http://schemas.microsoft.com/office/powerpoint/2010/main" val="175597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一个或多个</a:t>
            </a:r>
            <a:r>
              <a:t>Huffmann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表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霍夫曼表的长度</a:t>
            </a:r>
            <a:r>
              <a:t>(Huffman table length)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类型、</a:t>
            </a:r>
            <a:r>
              <a:t>AC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或者</a:t>
            </a:r>
            <a:r>
              <a:t>DC(Type, AC or DC)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索引</a:t>
            </a:r>
            <a:r>
              <a:t>(Index)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位表</a:t>
            </a:r>
            <a:r>
              <a:t>(bits table)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值表</a:t>
            </a:r>
            <a:r>
              <a:t>(value table)</a:t>
            </a:r>
          </a:p>
        </p:txBody>
      </p:sp>
    </p:spTree>
    <p:extLst>
      <p:ext uri="{BB962C8B-B14F-4D97-AF65-F5344CB8AC3E}">
        <p14:creationId xmlns:p14="http://schemas.microsoft.com/office/powerpoint/2010/main" val="135967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(7)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扫描开始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SOS(Start of Scan) </a:t>
            </a:r>
          </a:p>
          <a:p>
            <a:pPr defTabSz="914400">
              <a:lnSpc>
                <a:spcPct val="90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扫描开始长度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(start of scan length)</a:t>
            </a:r>
          </a:p>
          <a:p>
            <a:pPr defTabSz="914400">
              <a:lnSpc>
                <a:spcPct val="90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颜色分量数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(number of color components)</a:t>
            </a:r>
          </a:p>
          <a:p>
            <a:pPr defTabSz="914400">
              <a:lnSpc>
                <a:spcPct val="90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每个颜色分量</a:t>
            </a:r>
          </a:p>
          <a:p>
            <a:pPr defTabSz="914400">
              <a:lnSpc>
                <a:spcPct val="9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		ID</a:t>
            </a:r>
          </a:p>
          <a:p>
            <a:pPr defTabSz="914400">
              <a:lnSpc>
                <a:spcPct val="90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交流系数表号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(AC table #)</a:t>
            </a:r>
          </a:p>
          <a:p>
            <a:pPr defTabSz="914400">
              <a:lnSpc>
                <a:spcPct val="90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直流系数表号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(DC table #)</a:t>
            </a:r>
          </a:p>
          <a:p>
            <a:pPr defTabSz="914400">
              <a:lnSpc>
                <a:spcPct val="90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压缩图像数据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(Compress image data) </a:t>
            </a:r>
          </a:p>
          <a:p>
            <a:pPr defTabSz="914400">
              <a:lnSpc>
                <a:spcPct val="9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(8)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图像结束</a:t>
            </a:r>
            <a:r>
              <a:t>EOI(End of Image) </a:t>
            </a:r>
          </a:p>
        </p:txBody>
      </p:sp>
    </p:spTree>
    <p:extLst>
      <p:ext uri="{BB962C8B-B14F-4D97-AF65-F5344CB8AC3E}">
        <p14:creationId xmlns:p14="http://schemas.microsoft.com/office/powerpoint/2010/main" val="276052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DPCM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编码</a:t>
            </a:r>
            <a:r>
              <a:t>,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 differential pulse-code modulation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是对模拟信号幅度抽样的差值进行量化编码的调制方式。这种方式是用已经过去的抽样值来预测当前的抽样值，对它们的差值进行编码。差值编码可以提高编码频率，这种技术已应用于模拟信号的数字通信之中。</a:t>
            </a:r>
          </a:p>
        </p:txBody>
      </p:sp>
    </p:spTree>
    <p:extLst>
      <p:ext uri="{BB962C8B-B14F-4D97-AF65-F5344CB8AC3E}">
        <p14:creationId xmlns:p14="http://schemas.microsoft.com/office/powerpoint/2010/main" val="3608815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不适合用于线条画、文字、图标等，其有损压缩会导致这类对象的瑕疵严重</a:t>
            </a:r>
          </a:p>
        </p:txBody>
      </p:sp>
    </p:spTree>
    <p:extLst>
      <p:ext uri="{BB962C8B-B14F-4D97-AF65-F5344CB8AC3E}">
        <p14:creationId xmlns:p14="http://schemas.microsoft.com/office/powerpoint/2010/main" val="417622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bg>
      <p:bgPr>
        <a:gradFill flip="none" rotWithShape="1">
          <a:gsLst>
            <a:gs pos="0">
              <a:srgbClr val="BFC4D3"/>
            </a:gs>
            <a:gs pos="12000">
              <a:srgbClr val="BF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/>
          <p:nvPr/>
        </p:nvSpPr>
        <p:spPr>
          <a:xfrm>
            <a:off x="-1" y="0"/>
            <a:ext cx="9144001" cy="513543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685800" y="3355847"/>
            <a:ext cx="8077200" cy="167335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700"/>
            </a:lvl1pPr>
          </a:lstStyle>
          <a:p>
            <a:r>
              <a:t>标题文本</a:t>
            </a:r>
          </a:p>
        </p:txBody>
      </p:sp>
      <p:sp>
        <p:nvSpPr>
          <p:cNvPr id="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85800" y="1828800"/>
            <a:ext cx="8077200" cy="149961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ClrTx/>
              <a:buSzTx/>
              <a:buNone/>
              <a:defRPr sz="20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矩形"/>
          <p:cNvSpPr/>
          <p:nvPr/>
        </p:nvSpPr>
        <p:spPr>
          <a:xfrm>
            <a:off x="0" y="5128333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文本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"/>
          <p:cNvSpPr/>
          <p:nvPr/>
        </p:nvSpPr>
        <p:spPr>
          <a:xfrm>
            <a:off x="6598919" y="0"/>
            <a:ext cx="4572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108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矩形"/>
          <p:cNvSpPr/>
          <p:nvPr/>
        </p:nvSpPr>
        <p:spPr>
          <a:xfrm>
            <a:off x="6647687" y="0"/>
            <a:ext cx="2514602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6781800" y="274639"/>
            <a:ext cx="1905000" cy="58515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304800"/>
            <a:ext cx="6019800" cy="585152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 0">
    <p:bg>
      <p:bgPr>
        <a:gradFill flip="none" rotWithShape="1">
          <a:gsLst>
            <a:gs pos="0">
              <a:srgbClr val="BFC4D3"/>
            </a:gs>
            <a:gs pos="12000">
              <a:srgbClr val="BF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"/>
          <p:cNvSpPr/>
          <p:nvPr/>
        </p:nvSpPr>
        <p:spPr>
          <a:xfrm>
            <a:off x="-1" y="0"/>
            <a:ext cx="9144001" cy="513543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xfrm>
            <a:off x="685800" y="3355847"/>
            <a:ext cx="8077200" cy="167335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700"/>
            </a:lvl1pPr>
          </a:lstStyle>
          <a:p>
            <a:r>
              <a:t>标题文本</a:t>
            </a:r>
          </a:p>
        </p:txBody>
      </p:sp>
      <p:sp>
        <p:nvSpPr>
          <p:cNvPr id="2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85800" y="1828800"/>
            <a:ext cx="8077200" cy="149961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ClrTx/>
              <a:buSzTx/>
              <a:buNone/>
              <a:defRPr sz="20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" name="矩形"/>
          <p:cNvSpPr/>
          <p:nvPr/>
        </p:nvSpPr>
        <p:spPr>
          <a:xfrm>
            <a:off x="0" y="5128333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6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bg>
      <p:bgPr>
        <a:gradFill flip="none" rotWithShape="1">
          <a:gsLst>
            <a:gs pos="0">
              <a:srgbClr val="BFC4D3"/>
            </a:gs>
            <a:gs pos="12000">
              <a:srgbClr val="BF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"/>
          <p:cNvSpPr/>
          <p:nvPr/>
        </p:nvSpPr>
        <p:spPr>
          <a:xfrm>
            <a:off x="0" y="0"/>
            <a:ext cx="9144000" cy="26025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矩形"/>
          <p:cNvSpPr/>
          <p:nvPr/>
        </p:nvSpPr>
        <p:spPr>
          <a:xfrm>
            <a:off x="0" y="2602520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标题文本"/>
          <p:cNvSpPr txBox="1">
            <a:spLocks noGrp="1"/>
          </p:cNvSpPr>
          <p:nvPr>
            <p:ph type="title"/>
          </p:nvPr>
        </p:nvSpPr>
        <p:spPr>
          <a:xfrm>
            <a:off x="749808" y="118871"/>
            <a:ext cx="8013193" cy="163677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700"/>
            </a:lvl1pPr>
          </a:lstStyle>
          <a:p>
            <a:r>
              <a:t>标题文本</a:t>
            </a:r>
          </a:p>
        </p:txBody>
      </p:sp>
      <p:sp>
        <p:nvSpPr>
          <p:cNvPr id="5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40663" y="1828800"/>
            <a:ext cx="8022337" cy="685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Tx/>
              <a:buSzTx/>
              <a:buNone/>
              <a:defRPr sz="20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1773935"/>
            <a:ext cx="4038600" cy="462381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77239" indent="-320039">
              <a:defRPr sz="2800"/>
            </a:lvl2pPr>
            <a:lvl3pPr marL="1088136" indent="-320039">
              <a:defRPr sz="2800"/>
            </a:lvl3pPr>
            <a:lvl4pPr marL="1317752" indent="-284480">
              <a:defRPr sz="2800"/>
            </a:lvl4pPr>
            <a:lvl5pPr marL="1528063" indent="-284480"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98986"/>
            <a:ext cx="4040188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1pPr>
            <a:lvl2pPr marL="0" indent="4572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矩形"/>
          <p:cNvSpPr>
            <a:spLocks noGrp="1"/>
          </p:cNvSpPr>
          <p:nvPr>
            <p:ph type="body" sz="quarter" idx="13"/>
          </p:nvPr>
        </p:nvSpPr>
        <p:spPr>
          <a:xfrm>
            <a:off x="4645025" y="1698986"/>
            <a:ext cx="4041775" cy="715357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167837" y="152400"/>
            <a:ext cx="2523746" cy="97840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000" b="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idx="1"/>
          </p:nvPr>
        </p:nvSpPr>
        <p:spPr>
          <a:xfrm>
            <a:off x="3019376" y="1743132"/>
            <a:ext cx="5920642" cy="455888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矩形"/>
          <p:cNvSpPr>
            <a:spLocks noGrp="1"/>
          </p:cNvSpPr>
          <p:nvPr>
            <p:ph type="body" sz="quarter" idx="13"/>
          </p:nvPr>
        </p:nvSpPr>
        <p:spPr>
          <a:xfrm>
            <a:off x="167837" y="1730018"/>
            <a:ext cx="2468882" cy="457200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101" name="矩形"/>
          <p:cNvSpPr/>
          <p:nvPr/>
        </p:nvSpPr>
        <p:spPr>
          <a:xfrm>
            <a:off x="2855736" y="-1"/>
            <a:ext cx="45721" cy="14538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矩形"/>
          <p:cNvSpPr/>
          <p:nvPr/>
        </p:nvSpPr>
        <p:spPr>
          <a:xfrm>
            <a:off x="2855736" y="-1"/>
            <a:ext cx="45721" cy="14538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solidFill>
          <a:srgbClr val="D4D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164592" y="155447"/>
            <a:ext cx="2525150" cy="97841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000" b="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标题文本</a:t>
            </a:r>
          </a:p>
        </p:txBody>
      </p:sp>
      <p:sp>
        <p:nvSpPr>
          <p:cNvPr id="111" name="图像"/>
          <p:cNvSpPr>
            <a:spLocks noGrp="1"/>
          </p:cNvSpPr>
          <p:nvPr>
            <p:ph type="pic" idx="13"/>
          </p:nvPr>
        </p:nvSpPr>
        <p:spPr>
          <a:xfrm>
            <a:off x="2903804" y="1484808"/>
            <a:ext cx="6247398" cy="537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4592" y="1728216"/>
            <a:ext cx="2468880" cy="4572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矩形"/>
          <p:cNvSpPr/>
          <p:nvPr/>
        </p:nvSpPr>
        <p:spPr>
          <a:xfrm>
            <a:off x="2855736" y="0"/>
            <a:ext cx="4572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矩形"/>
          <p:cNvSpPr/>
          <p:nvPr/>
        </p:nvSpPr>
        <p:spPr>
          <a:xfrm>
            <a:off x="2855736" y="0"/>
            <a:ext cx="4572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890976" y="1193799"/>
            <a:ext cx="182216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0" y="1435895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矩形"/>
          <p:cNvSpPr/>
          <p:nvPr/>
        </p:nvSpPr>
        <p:spPr>
          <a:xfrm>
            <a:off x="-1" y="-1"/>
            <a:ext cx="9144001" cy="143373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457200" y="155447"/>
            <a:ext cx="8229600" cy="1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756044" y="6573518"/>
            <a:ext cx="182216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200">
                <a:solidFill>
                  <a:srgbClr val="41414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438912" marR="0" indent="-32004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Char char="◼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770708" marR="0" indent="-3135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90000"/>
        <a:buFontTx/>
        <a:buChar char="▪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1072896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325880" marR="0" indent="-2926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536191" marR="0" indent="-2926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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737360" marR="0" indent="-2926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1971039" marR="0" indent="-32511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172207" marR="0" indent="-32511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373375" marR="0" indent="-32511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near_combina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_file_formats" TargetMode="External"/><Relationship Id="rId3" Type="http://schemas.openxmlformats.org/officeDocument/2006/relationships/hyperlink" Target="http://en.wikipedia.org/wiki/Filename_extension" TargetMode="External"/><Relationship Id="rId7" Type="http://schemas.openxmlformats.org/officeDocument/2006/relationships/hyperlink" Target="http://en.wikipedia.org/wiki/Adobe_Systems" TargetMode="External"/><Relationship Id="rId12" Type="http://schemas.openxmlformats.org/officeDocument/2006/relationships/hyperlink" Target="http://en.wikipedia.org/wiki/GeoTIF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Aldus" TargetMode="External"/><Relationship Id="rId11" Type="http://schemas.openxmlformats.org/officeDocument/2006/relationships/hyperlink" Target="http://en.wikipedia.org/wiki/Tag_Image_File_Format_/_Electronic_Photography" TargetMode="External"/><Relationship Id="rId5" Type="http://schemas.openxmlformats.org/officeDocument/2006/relationships/hyperlink" Target="http://en.wikipedia.org/wiki/Uniform_Type_Identifier" TargetMode="External"/><Relationship Id="rId10" Type="http://schemas.openxmlformats.org/officeDocument/2006/relationships/hyperlink" Target="http://en.wikipedia.org/wiki/Design_rule_for_Camera_File_system" TargetMode="External"/><Relationship Id="rId4" Type="http://schemas.openxmlformats.org/officeDocument/2006/relationships/hyperlink" Target="http://en.wikipedia.org/wiki/Type_code" TargetMode="External"/><Relationship Id="rId9" Type="http://schemas.openxmlformats.org/officeDocument/2006/relationships/hyperlink" Target="http://en.wikipedia.org/wiki/Exchangeable_image_file_forma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ov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igital Image Processing 图像信息处理"/>
          <p:cNvSpPr txBox="1">
            <a:spLocks noGrp="1"/>
          </p:cNvSpPr>
          <p:nvPr>
            <p:ph type="title"/>
          </p:nvPr>
        </p:nvSpPr>
        <p:spPr>
          <a:xfrm>
            <a:off x="685800" y="3355847"/>
            <a:ext cx="8077200" cy="1673352"/>
          </a:xfrm>
          <a:prstGeom prst="rect">
            <a:avLst/>
          </a:prstGeom>
        </p:spPr>
        <p:txBody>
          <a:bodyPr/>
          <a:lstStyle/>
          <a:p>
            <a:pPr defTabSz="740663">
              <a:defRPr sz="3402"/>
            </a:pPr>
            <a:r>
              <a:t>Digital Image Processing</a:t>
            </a:r>
            <a:br/>
            <a:r>
              <a:t>图像信息处理</a:t>
            </a:r>
            <a:br/>
            <a:endParaRPr/>
          </a:p>
        </p:txBody>
      </p:sp>
      <p:sp>
        <p:nvSpPr>
          <p:cNvPr id="145" name="宋明黎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68680">
              <a:lnSpc>
                <a:spcPct val="90000"/>
              </a:lnSpc>
              <a:defRPr sz="19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宋明黎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868680">
              <a:lnSpc>
                <a:spcPct val="90000"/>
              </a:lnSpc>
              <a:defRPr sz="1900"/>
            </a:pPr>
            <a:r>
              <a:rPr dirty="0" err="1"/>
              <a:t>brooksong@zju.edu.cn</a:t>
            </a:r>
            <a:endParaRPr dirty="0"/>
          </a:p>
          <a:p>
            <a:pPr defTabSz="868680">
              <a:lnSpc>
                <a:spcPct val="90000"/>
              </a:lnSpc>
              <a:defRPr sz="19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计算机学院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868680">
              <a:lnSpc>
                <a:spcPct val="90000"/>
              </a:lnSpc>
              <a:defRPr sz="19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浙江大学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868680">
              <a:lnSpc>
                <a:spcPct val="90000"/>
              </a:lnSpc>
              <a:defRPr sz="1900"/>
            </a:pPr>
            <a:r>
              <a:rPr dirty="0"/>
              <a:t>20</a:t>
            </a:r>
            <a:r>
              <a:rPr lang="en-US" altLang="zh-CN" dirty="0"/>
              <a:t>23</a:t>
            </a:r>
            <a:r>
              <a:rPr lang="zh-CN" altLang="en-US" dirty="0">
                <a:latin typeface="+mj-lt"/>
                <a:ea typeface="+mj-ea"/>
                <a:cs typeface="+mj-cs"/>
                <a:sym typeface="Helvetica"/>
              </a:rPr>
              <a:t>秋冬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学期</a:t>
            </a:r>
            <a:r>
              <a:rPr dirty="0"/>
              <a:t> </a:t>
            </a:r>
          </a:p>
        </p:txBody>
      </p:sp>
      <p:sp>
        <p:nvSpPr>
          <p:cNvPr id="146" name="Mingli Song…"/>
          <p:cNvSpPr txBox="1"/>
          <p:nvPr/>
        </p:nvSpPr>
        <p:spPr>
          <a:xfrm>
            <a:off x="539551" y="5306415"/>
            <a:ext cx="807720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Mingli Song</a:t>
            </a:r>
            <a:endParaRPr sz="200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College of Computer Science, Zhejiang University</a:t>
            </a:r>
            <a:endParaRPr sz="200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 err="1"/>
              <a:t>brooksong@zju.edu.cn</a:t>
            </a:r>
            <a:endParaRPr sz="200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http://</a:t>
            </a:r>
            <a:r>
              <a:rPr lang="en-US" altLang="zh-CN" dirty="0" err="1"/>
              <a:t>person</a:t>
            </a:r>
            <a:r>
              <a:rPr dirty="0" err="1"/>
              <a:t>.zju.edu.cn</a:t>
            </a:r>
            <a:r>
              <a:rPr dirty="0"/>
              <a:t>/</a:t>
            </a:r>
            <a:r>
              <a:rPr dirty="0" err="1"/>
              <a:t>msong</a:t>
            </a:r>
            <a:r>
              <a:rPr dirty="0"/>
              <a:t>/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image20.jpeg" descr="image2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861048"/>
            <a:ext cx="2398256" cy="240412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JPEG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JPEG format</a:t>
            </a:r>
          </a:p>
        </p:txBody>
      </p:sp>
      <p:sp>
        <p:nvSpPr>
          <p:cNvPr id="401" name="Joint Photographic Experts Group, JPE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2577" indent="-300837" defTabSz="859536">
              <a:lnSpc>
                <a:spcPct val="90000"/>
              </a:lnSpc>
              <a:defRPr sz="2256"/>
            </a:pPr>
            <a:r>
              <a:t>Joint Photographic Experts Group, JPEG</a:t>
            </a:r>
          </a:p>
          <a:p>
            <a:pPr marL="687628" lvl="1" indent="-257860" defTabSz="859536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1879"/>
            </a:pPr>
            <a:r>
              <a:t>Founded in 1986,  presented JPEG in 1992, accepted by ISO in 1994.</a:t>
            </a:r>
          </a:p>
          <a:p>
            <a:pPr marL="412577" indent="-300837" defTabSz="859536">
              <a:lnSpc>
                <a:spcPct val="90000"/>
              </a:lnSpc>
              <a:defRPr sz="2256"/>
            </a:pPr>
            <a:r>
              <a:t>File extension: .JPEG, .JFIF, .JPG,  .JPE</a:t>
            </a:r>
          </a:p>
          <a:p>
            <a:pPr marL="412577" indent="-300837" defTabSz="859536">
              <a:lnSpc>
                <a:spcPct val="90000"/>
              </a:lnSpc>
              <a:defRPr sz="2256"/>
            </a:pPr>
            <a:r>
              <a:t>Compression format for static image </a:t>
            </a:r>
          </a:p>
          <a:p>
            <a:pPr marL="687628" lvl="1" indent="-257860" defTabSz="859536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1879"/>
            </a:pPr>
            <a:r>
              <a:t>As a counterpart of Moving Picture Expert Group. </a:t>
            </a:r>
            <a:endParaRPr sz="2632"/>
          </a:p>
          <a:p>
            <a:pPr marL="687628" lvl="1" indent="-257860" defTabSz="859536">
              <a:lnSpc>
                <a:spcPct val="90000"/>
              </a:lnSpc>
              <a:spcBef>
                <a:spcPts val="500"/>
              </a:spcBef>
              <a:buClr>
                <a:srgbClr val="60B5CC"/>
              </a:buClr>
              <a:defRPr sz="2256"/>
            </a:pPr>
            <a:r>
              <a:t>Lossy encoding method</a:t>
            </a:r>
            <a:endParaRPr sz="2632"/>
          </a:p>
          <a:p>
            <a:pPr marL="687628" lvl="1" indent="-257860" defTabSz="859536">
              <a:lnSpc>
                <a:spcPct val="90000"/>
              </a:lnSpc>
              <a:spcBef>
                <a:spcPts val="500"/>
              </a:spcBef>
              <a:buClr>
                <a:srgbClr val="60B5CC"/>
              </a:buClr>
              <a:defRPr sz="2256"/>
            </a:pPr>
            <a:r>
              <a:t>Allow user to make balance between image quality and image size. </a:t>
            </a:r>
          </a:p>
          <a:p>
            <a:pPr marL="412577" indent="-300837" defTabSz="859536">
              <a:lnSpc>
                <a:spcPct val="90000"/>
              </a:lnSpc>
              <a:defRPr sz="2256"/>
            </a:pPr>
            <a:r>
              <a:t>Encoding based on transformation, e.g. Discrete Cosine Transformation (DCT)</a:t>
            </a:r>
          </a:p>
          <a:p>
            <a:pPr marL="687628" lvl="1" indent="-257860" defTabSz="859536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1879"/>
            </a:pPr>
            <a:r>
              <a:t>JPEG2000 is based on wavelet. </a:t>
            </a:r>
          </a:p>
          <a:p>
            <a:pPr marL="412577" indent="-300837" defTabSz="859536">
              <a:lnSpc>
                <a:spcPct val="90000"/>
              </a:lnSpc>
              <a:defRPr sz="2256"/>
            </a:pPr>
            <a:r>
              <a:t>Different manipulations for high-frequency signal and low-frequency signal.</a:t>
            </a:r>
          </a:p>
        </p:txBody>
      </p:sp>
      <p:sp>
        <p:nvSpPr>
          <p:cNvPr id="402" name="线条"/>
          <p:cNvSpPr/>
          <p:nvPr/>
        </p:nvSpPr>
        <p:spPr>
          <a:xfrm flipV="1">
            <a:off x="4067944" y="5733255"/>
            <a:ext cx="1440161" cy="243881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3" name="线条"/>
          <p:cNvSpPr/>
          <p:nvPr/>
        </p:nvSpPr>
        <p:spPr>
          <a:xfrm flipV="1">
            <a:off x="4067943" y="5885655"/>
            <a:ext cx="2376265" cy="495673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4" name="High freq"/>
          <p:cNvSpPr/>
          <p:nvPr/>
        </p:nvSpPr>
        <p:spPr>
          <a:xfrm>
            <a:off x="2843808" y="5795972"/>
            <a:ext cx="12241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High freq</a:t>
            </a:r>
          </a:p>
        </p:txBody>
      </p:sp>
      <p:sp>
        <p:nvSpPr>
          <p:cNvPr id="405" name="Low freq."/>
          <p:cNvSpPr/>
          <p:nvPr/>
        </p:nvSpPr>
        <p:spPr>
          <a:xfrm>
            <a:off x="2996208" y="6228019"/>
            <a:ext cx="12241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Low freq.</a:t>
            </a:r>
          </a:p>
        </p:txBody>
      </p:sp>
    </p:spTree>
    <p:extLst>
      <p:ext uri="{BB962C8B-B14F-4D97-AF65-F5344CB8AC3E}">
        <p14:creationId xmlns:p14="http://schemas.microsoft.com/office/powerpoint/2010/main" val="24340233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 advAuto="0"/>
      <p:bldP spid="402" grpId="0" animBg="1" advAuto="0"/>
      <p:bldP spid="403" grpId="0" animBg="1" advAuto="0"/>
      <p:bldP spid="404" grpId="0" animBg="1" advAuto="0"/>
      <p:bldP spid="40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Compression strategy: According to the requirement of compression ratio, remove information from high frequency to low frequency.…"/>
          <p:cNvSpPr txBox="1">
            <a:spLocks noGrp="1"/>
          </p:cNvSpPr>
          <p:nvPr>
            <p:ph type="body" sz="half" idx="1"/>
          </p:nvPr>
        </p:nvSpPr>
        <p:spPr>
          <a:xfrm>
            <a:off x="457199" y="1775191"/>
            <a:ext cx="5410946" cy="4625610"/>
          </a:xfrm>
          <a:prstGeom prst="rect">
            <a:avLst/>
          </a:prstGeom>
        </p:spPr>
        <p:txBody>
          <a:bodyPr/>
          <a:lstStyle/>
          <a:p>
            <a:pPr marL="438911" indent="-320039">
              <a:lnSpc>
                <a:spcPct val="80000"/>
              </a:lnSpc>
              <a:defRPr sz="2200"/>
            </a:pPr>
            <a:r>
              <a:t>Compression strategy: According to the requirement of compression ratio, remove information from high frequency to low frequency. </a:t>
            </a:r>
            <a:endParaRPr sz="2900"/>
          </a:p>
          <a:p>
            <a:pPr marL="438911" indent="-320039">
              <a:lnSpc>
                <a:spcPct val="80000"/>
              </a:lnSpc>
              <a:defRPr sz="2200"/>
            </a:pPr>
            <a:r>
              <a:t>Advantages</a:t>
            </a:r>
            <a:endParaRPr sz="2900"/>
          </a:p>
          <a:p>
            <a:pPr marL="731519" lvl="1" indent="-274319">
              <a:lnSpc>
                <a:spcPct val="80000"/>
              </a:lnSpc>
              <a:spcBef>
                <a:spcPts val="500"/>
              </a:spcBef>
              <a:buClr>
                <a:srgbClr val="60B5CC"/>
              </a:buClr>
              <a:defRPr sz="2200"/>
            </a:pPr>
            <a:r>
              <a:t>High frequency information occupies much more memory. Hence, </a:t>
            </a:r>
            <a:r>
              <a:rPr>
                <a:solidFill>
                  <a:srgbClr val="FF2600"/>
                </a:solidFill>
              </a:rPr>
              <a:t>high frequency removal</a:t>
            </a:r>
            <a:r>
              <a:t> leads to </a:t>
            </a:r>
            <a:r>
              <a:rPr>
                <a:solidFill>
                  <a:srgbClr val="FF2600"/>
                </a:solidFill>
              </a:rPr>
              <a:t>high compression ratio</a:t>
            </a:r>
            <a:r>
              <a:t>;</a:t>
            </a:r>
            <a:endParaRPr sz="2500"/>
          </a:p>
          <a:p>
            <a:pPr marL="731519" lvl="1" indent="-274319">
              <a:lnSpc>
                <a:spcPct val="80000"/>
              </a:lnSpc>
              <a:spcBef>
                <a:spcPts val="500"/>
              </a:spcBef>
              <a:buClr>
                <a:srgbClr val="60B5CC"/>
              </a:buClr>
              <a:defRPr sz="2200"/>
            </a:pPr>
            <a:r>
              <a:t>Low frequency information preserves the </a:t>
            </a:r>
            <a:r>
              <a:rPr>
                <a:solidFill>
                  <a:srgbClr val="FF2600"/>
                </a:solidFill>
              </a:rPr>
              <a:t>principle structure </a:t>
            </a:r>
            <a:r>
              <a:t>and </a:t>
            </a:r>
            <a:r>
              <a:rPr>
                <a:solidFill>
                  <a:srgbClr val="FF2600"/>
                </a:solidFill>
              </a:rPr>
              <a:t>color distribution</a:t>
            </a:r>
            <a:r>
              <a:t> of object, which is the key factors of an image. </a:t>
            </a:r>
            <a:endParaRPr sz="2500"/>
          </a:p>
          <a:p>
            <a:pPr marL="731519" lvl="1" indent="-274319">
              <a:lnSpc>
                <a:spcPct val="80000"/>
              </a:lnSpc>
              <a:spcBef>
                <a:spcPts val="500"/>
              </a:spcBef>
              <a:buClr>
                <a:srgbClr val="60B5CC"/>
              </a:buClr>
              <a:defRPr sz="2200"/>
            </a:pPr>
            <a:r>
              <a:t>Suitable for </a:t>
            </a:r>
            <a:r>
              <a:rPr>
                <a:solidFill>
                  <a:srgbClr val="FF2600"/>
                </a:solidFill>
              </a:rPr>
              <a:t>internet</a:t>
            </a:r>
            <a:r>
              <a:t> based visual media.</a:t>
            </a:r>
          </a:p>
        </p:txBody>
      </p:sp>
      <p:pic>
        <p:nvPicPr>
          <p:cNvPr id="411" name="image21.png" descr="image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844824"/>
            <a:ext cx="2286001" cy="203835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From Left to Right:  Compression ratio increases."/>
          <p:cNvSpPr/>
          <p:nvPr/>
        </p:nvSpPr>
        <p:spPr>
          <a:xfrm>
            <a:off x="6156176" y="4077072"/>
            <a:ext cx="2358009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r>
              <a:t>From Left to Right:  Compression ratio increases. </a:t>
            </a:r>
          </a:p>
        </p:txBody>
      </p:sp>
    </p:spTree>
    <p:extLst>
      <p:ext uri="{BB962C8B-B14F-4D97-AF65-F5344CB8AC3E}">
        <p14:creationId xmlns:p14="http://schemas.microsoft.com/office/powerpoint/2010/main" val="23506414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JPEG synt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JPEG syntax</a:t>
            </a:r>
          </a:p>
        </p:txBody>
      </p:sp>
      <p:sp>
        <p:nvSpPr>
          <p:cNvPr id="417" name="JPEG file is composed by a series of segments, where each segment begins with a Marker.…"/>
          <p:cNvSpPr txBox="1">
            <a:spLocks noGrp="1"/>
          </p:cNvSpPr>
          <p:nvPr>
            <p:ph type="body" sz="half" idx="1"/>
          </p:nvPr>
        </p:nvSpPr>
        <p:spPr>
          <a:xfrm>
            <a:off x="611187" y="1536575"/>
            <a:ext cx="7772401" cy="1676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defRPr sz="1900"/>
            </a:pPr>
            <a:r>
              <a:t>JPEG file is composed by a series of segments, where each segment begins with a </a:t>
            </a:r>
            <a:r>
              <a:rPr>
                <a:solidFill>
                  <a:srgbClr val="FF2600"/>
                </a:solidFill>
              </a:rPr>
              <a:t>Marker</a:t>
            </a:r>
            <a:r>
              <a:t>. </a:t>
            </a:r>
            <a:endParaRPr sz="2200"/>
          </a:p>
          <a:p>
            <a:pPr>
              <a:lnSpc>
                <a:spcPct val="96000"/>
              </a:lnSpc>
              <a:defRPr sz="1900"/>
            </a:pPr>
            <a:r>
              <a:t>Purpose of </a:t>
            </a:r>
            <a:r>
              <a:rPr>
                <a:solidFill>
                  <a:srgbClr val="FF2600"/>
                </a:solidFill>
              </a:rPr>
              <a:t>Marker</a:t>
            </a:r>
            <a:r>
              <a:t>: identify the image data and relative information. </a:t>
            </a:r>
            <a:endParaRPr sz="2800"/>
          </a:p>
          <a:p>
            <a:pPr>
              <a:lnSpc>
                <a:spcPct val="96000"/>
              </a:lnSpc>
              <a:defRPr sz="1900"/>
            </a:pPr>
            <a:r>
              <a:t>Marker specification:  Each </a:t>
            </a:r>
            <a:r>
              <a:rPr>
                <a:solidFill>
                  <a:srgbClr val="FF2600"/>
                </a:solidFill>
              </a:rPr>
              <a:t>Marker</a:t>
            </a:r>
            <a:r>
              <a:t> is composed by </a:t>
            </a:r>
            <a:r>
              <a:rPr>
                <a:solidFill>
                  <a:srgbClr val="FF2600"/>
                </a:solidFill>
              </a:rPr>
              <a:t>2</a:t>
            </a:r>
            <a:r>
              <a:t> bytes, where the first byte is constantly </a:t>
            </a:r>
            <a:r>
              <a:rPr>
                <a:solidFill>
                  <a:srgbClr val="FF2600"/>
                </a:solidFill>
              </a:rPr>
              <a:t>oxFF</a:t>
            </a:r>
            <a:r>
              <a:t>. </a:t>
            </a:r>
          </a:p>
        </p:txBody>
      </p:sp>
      <p:graphicFrame>
        <p:nvGraphicFramePr>
          <p:cNvPr id="418" name="表格"/>
          <p:cNvGraphicFramePr/>
          <p:nvPr/>
        </p:nvGraphicFramePr>
        <p:xfrm>
          <a:off x="1416348" y="3111584"/>
          <a:ext cx="6840760" cy="3525520"/>
        </p:xfrm>
        <a:graphic>
          <a:graphicData uri="http://schemas.openxmlformats.org/drawingml/2006/table">
            <a:tbl>
              <a:tblPr firstRow="1" bandRow="1"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SOI</a:t>
                      </a:r>
                    </a:p>
                  </a:txBody>
                  <a:tcPr marL="45720" marR="45720" horzOverflow="overflow">
                    <a:solidFill>
                      <a:srgbClr val="60B5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0xD8</a:t>
                      </a:r>
                    </a:p>
                  </a:txBody>
                  <a:tcPr marL="45720" marR="45720" horzOverflow="overflow">
                    <a:solidFill>
                      <a:srgbClr val="60B5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Beginning of image</a:t>
                      </a:r>
                    </a:p>
                  </a:txBody>
                  <a:tcPr marL="45720" marR="45720" horzOverflow="overflow">
                    <a:solidFill>
                      <a:srgbClr val="60B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APP0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0xE0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JFIF application data block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APPn</a:t>
                      </a:r>
                    </a:p>
                  </a:txBody>
                  <a:tcPr marL="45720" marR="45720" horzOverflow="overflow">
                    <a:solidFill>
                      <a:srgbClr val="E9F2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0xE1-0xEF</a:t>
                      </a:r>
                    </a:p>
                  </a:txBody>
                  <a:tcPr marL="45720" marR="45720" horzOverflow="overflow">
                    <a:solidFill>
                      <a:srgbClr val="E9F2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Other application data block</a:t>
                      </a:r>
                    </a:p>
                  </a:txBody>
                  <a:tcPr marL="45720" marR="45720" horzOverflow="overflow">
                    <a:solidFill>
                      <a:srgbClr val="E9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DQT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0xDB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Quantization table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SOF0</a:t>
                      </a:r>
                    </a:p>
                  </a:txBody>
                  <a:tcPr marL="45720" marR="45720" horzOverflow="overflow">
                    <a:solidFill>
                      <a:srgbClr val="E9F2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0xC0</a:t>
                      </a:r>
                    </a:p>
                  </a:txBody>
                  <a:tcPr marL="45720" marR="45720" horzOverflow="overflow">
                    <a:solidFill>
                      <a:srgbClr val="E9F2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Beginning of frame</a:t>
                      </a:r>
                    </a:p>
                  </a:txBody>
                  <a:tcPr marL="45720" marR="45720" horzOverflow="overflow">
                    <a:solidFill>
                      <a:srgbClr val="E9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DHT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0xC4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Huffman table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SOS</a:t>
                      </a:r>
                    </a:p>
                  </a:txBody>
                  <a:tcPr marL="45720" marR="45720" horzOverflow="overflow">
                    <a:solidFill>
                      <a:srgbClr val="E9F2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0xDA</a:t>
                      </a:r>
                    </a:p>
                  </a:txBody>
                  <a:tcPr marL="45720" marR="45720" horzOverflow="overflow">
                    <a:solidFill>
                      <a:srgbClr val="E9F2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Beginning of scan</a:t>
                      </a:r>
                    </a:p>
                  </a:txBody>
                  <a:tcPr marL="45720" marR="45720" horzOverflow="overflow">
                    <a:solidFill>
                      <a:srgbClr val="E9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EOI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0xD9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End of image</a:t>
                      </a:r>
                    </a:p>
                  </a:txBody>
                  <a:tcPr marL="45720" marR="45720" horzOverflow="overflow">
                    <a:solidFill>
                      <a:srgbClr val="D1E5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7674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JPEG file organization (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JPEG file organization (1)</a:t>
            </a:r>
          </a:p>
        </p:txBody>
      </p:sp>
      <p:sp>
        <p:nvSpPr>
          <p:cNvPr id="423" name="SOI(Start of Image) Marker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1257300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ct val="90000"/>
              </a:lnSpc>
              <a:buAutoNum type="arabicParenBoth"/>
              <a:defRPr sz="2400"/>
            </a:pPr>
            <a:r>
              <a:t>SOI(Start of Image) Marker </a:t>
            </a:r>
          </a:p>
          <a:p>
            <a:pPr marL="609600" indent="-609600">
              <a:lnSpc>
                <a:spcPct val="90000"/>
              </a:lnSpc>
              <a:buAutoNum type="arabicParenBoth"/>
              <a:defRPr sz="2400"/>
            </a:pPr>
            <a:r>
              <a:t>APP0 Marker</a:t>
            </a:r>
          </a:p>
        </p:txBody>
      </p:sp>
      <p:sp>
        <p:nvSpPr>
          <p:cNvPr id="424" name="APP0 Marker:…"/>
          <p:cNvSpPr/>
          <p:nvPr/>
        </p:nvSpPr>
        <p:spPr>
          <a:xfrm>
            <a:off x="3851919" y="2141487"/>
            <a:ext cx="4608514" cy="4568192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APP0 Marker:</a:t>
            </a:r>
          </a:p>
          <a:p>
            <a:r>
              <a:t>       Length</a:t>
            </a:r>
          </a:p>
          <a:p>
            <a:r>
              <a:t>       Identifier</a:t>
            </a:r>
          </a:p>
          <a:p>
            <a:r>
              <a:t>       Version</a:t>
            </a:r>
          </a:p>
          <a:p>
            <a:r>
              <a:t>       Density unit of X and Y:   </a:t>
            </a:r>
          </a:p>
          <a:p>
            <a:r>
              <a:t>                                          units=0-&gt; no unit</a:t>
            </a:r>
          </a:p>
          <a:p>
            <a:r>
              <a:t>                                          units=1: points/inch</a:t>
            </a:r>
          </a:p>
          <a:p>
            <a:r>
              <a:t>                                          units=2: points/cm</a:t>
            </a:r>
          </a:p>
          <a:p>
            <a:r>
              <a:t>       X density</a:t>
            </a:r>
          </a:p>
          <a:p>
            <a:r>
              <a:t>       Y density</a:t>
            </a:r>
          </a:p>
          <a:p>
            <a:r>
              <a:t>       Number of thumbnail horizontal pixels</a:t>
            </a:r>
          </a:p>
          <a:p>
            <a:r>
              <a:t>       Number of thumbnail vertical pixels</a:t>
            </a:r>
          </a:p>
          <a:p>
            <a:r>
              <a:t>       Thumbnail RGB bitmap</a:t>
            </a:r>
          </a:p>
          <a:p>
            <a: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5746904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JPEG file organization (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JPEG file organization (2)</a:t>
            </a:r>
          </a:p>
        </p:txBody>
      </p:sp>
      <p:sp>
        <p:nvSpPr>
          <p:cNvPr id="427" name="(3) APPn (Markers)，n=1~15(optional)…"/>
          <p:cNvSpPr txBox="1">
            <a:spLocks noGrp="1"/>
          </p:cNvSpPr>
          <p:nvPr>
            <p:ph type="body" idx="1"/>
          </p:nvPr>
        </p:nvSpPr>
        <p:spPr>
          <a:xfrm>
            <a:off x="457199" y="1509334"/>
            <a:ext cx="6059018" cy="4625610"/>
          </a:xfrm>
          <a:prstGeom prst="rect">
            <a:avLst/>
          </a:prstGeom>
        </p:spPr>
        <p:txBody>
          <a:bodyPr/>
          <a:lstStyle/>
          <a:p>
            <a:pPr marL="320040" indent="-201168">
              <a:buSzTx/>
              <a:buFont typeface="Wingdings 2"/>
              <a:buNone/>
              <a:defRPr sz="2400"/>
            </a:pPr>
            <a:r>
              <a:t>(3) APPn (Markers)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t>n=1~15(optional) </a:t>
            </a:r>
          </a:p>
          <a:p>
            <a:pPr marL="320040" indent="-201168">
              <a:buSzTx/>
              <a:buFont typeface="Wingdings 2"/>
              <a:buNone/>
              <a:defRPr sz="2400"/>
            </a:pPr>
            <a:r>
              <a:t>	APPn Length</a:t>
            </a:r>
          </a:p>
          <a:p>
            <a:pPr marL="320040" indent="-201168">
              <a:buSzTx/>
              <a:buFont typeface="Wingdings 2"/>
              <a:buNone/>
              <a:defRPr sz="2400"/>
            </a:pPr>
            <a:r>
              <a:t>	Detail information: e.g., EXIF use APP1 to store meta data. </a:t>
            </a:r>
          </a:p>
          <a:p>
            <a:pPr marL="320040" indent="-201168">
              <a:buSzTx/>
              <a:buFont typeface="Wingdings 2"/>
              <a:buNone/>
              <a:defRPr sz="2400"/>
            </a:pPr>
            <a:r>
              <a:t>	EXIF=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Exchangeable image file format</a:t>
            </a:r>
          </a:p>
        </p:txBody>
      </p:sp>
      <p:pic>
        <p:nvPicPr>
          <p:cNvPr id="428" name="image22.png" descr="im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99" y="2780927"/>
            <a:ext cx="2533651" cy="388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23.png" descr="image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3717032"/>
            <a:ext cx="3847622" cy="25922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146757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JPEG file organization(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JPEG file organization(3)</a:t>
            </a:r>
          </a:p>
        </p:txBody>
      </p:sp>
      <p:sp>
        <p:nvSpPr>
          <p:cNvPr id="432" name="(4) One or more DQT（Define Quantization Table）…"/>
          <p:cNvSpPr txBox="1">
            <a:spLocks noGrp="1"/>
          </p:cNvSpPr>
          <p:nvPr>
            <p:ph type="body" sz="half" idx="1"/>
          </p:nvPr>
        </p:nvSpPr>
        <p:spPr>
          <a:xfrm>
            <a:off x="457200" y="1775191"/>
            <a:ext cx="8229600" cy="2013850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316839" indent="-199156" defTabSz="905255">
              <a:buSzTx/>
              <a:buFont typeface="Wingdings 2"/>
              <a:buNone/>
              <a:defRPr sz="2376"/>
            </a:pPr>
            <a:r>
              <a:t>(4) One or more DQT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（</a:t>
            </a:r>
            <a:r>
              <a:t>Define Quantization Table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）</a:t>
            </a:r>
          </a:p>
          <a:p>
            <a:pPr marL="316839" indent="-199156" defTabSz="905255">
              <a:buSzTx/>
              <a:buFont typeface="Wingdings 2"/>
              <a:buNone/>
              <a:defRPr sz="2376"/>
            </a:pPr>
            <a:r>
              <a:t>	Three parts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</a:p>
          <a:p>
            <a:pPr marL="316839" indent="-199156" defTabSz="905255">
              <a:buSzTx/>
              <a:buFont typeface="Wingdings 2"/>
              <a:buNone/>
              <a:defRPr sz="2376"/>
            </a:pPr>
            <a:r>
              <a:t>	Quantization table length</a:t>
            </a:r>
          </a:p>
          <a:p>
            <a:pPr marL="316839" indent="-199156" defTabSz="905255">
              <a:buSzTx/>
              <a:buFont typeface="Wingdings 2"/>
              <a:buNone/>
              <a:defRPr sz="2376"/>
            </a:pPr>
            <a:r>
              <a:t>	Quantization table number</a:t>
            </a:r>
          </a:p>
          <a:p>
            <a:pPr marL="316839" indent="-199156" defTabSz="905255">
              <a:buSzTx/>
              <a:buFont typeface="Wingdings 2"/>
              <a:buNone/>
              <a:defRPr sz="2376"/>
            </a:pPr>
            <a:r>
              <a:t>	Quantization table </a:t>
            </a:r>
          </a:p>
        </p:txBody>
      </p:sp>
      <p:sp>
        <p:nvSpPr>
          <p:cNvPr id="433" name="For a large region, human eyes can identify the subtle changes of color (low frequency region), but are very fair for the high frequency region.…"/>
          <p:cNvSpPr/>
          <p:nvPr/>
        </p:nvSpPr>
        <p:spPr>
          <a:xfrm>
            <a:off x="467543" y="3766134"/>
            <a:ext cx="8208914" cy="2536191"/>
          </a:xfrm>
          <a:prstGeom prst="rect">
            <a:avLst/>
          </a:prstGeom>
          <a:gradFill>
            <a:gsLst>
              <a:gs pos="0">
                <a:srgbClr val="FFDBB3"/>
              </a:gs>
              <a:gs pos="35000">
                <a:srgbClr val="FFE5C9"/>
              </a:gs>
              <a:gs pos="100000">
                <a:srgbClr val="FFF5EB"/>
              </a:gs>
            </a:gsLst>
            <a:lin ang="16200000"/>
          </a:gradFill>
          <a:ln w="6350" cap="rnd">
            <a:solidFill>
              <a:srgbClr val="EAA900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just">
              <a:defRPr sz="2000"/>
            </a:pPr>
            <a:r>
              <a:t>For a </a:t>
            </a:r>
            <a:r>
              <a:rPr>
                <a:solidFill>
                  <a:srgbClr val="FF2600"/>
                </a:solidFill>
              </a:rPr>
              <a:t>large</a:t>
            </a:r>
            <a:r>
              <a:t> region, human eyes can </a:t>
            </a:r>
            <a:r>
              <a:rPr>
                <a:solidFill>
                  <a:srgbClr val="FF2600"/>
                </a:solidFill>
              </a:rPr>
              <a:t>identify</a:t>
            </a:r>
            <a:r>
              <a:t> the </a:t>
            </a:r>
            <a:r>
              <a:rPr>
                <a:solidFill>
                  <a:srgbClr val="FF2600"/>
                </a:solidFill>
              </a:rPr>
              <a:t>subtle changes </a:t>
            </a:r>
            <a:r>
              <a:t>of color (low frequency region), but are very </a:t>
            </a:r>
            <a:r>
              <a:rPr>
                <a:solidFill>
                  <a:srgbClr val="FF2600"/>
                </a:solidFill>
              </a:rPr>
              <a:t>fair</a:t>
            </a:r>
            <a:r>
              <a:t> for the </a:t>
            </a:r>
            <a:r>
              <a:rPr>
                <a:solidFill>
                  <a:srgbClr val="FF2600"/>
                </a:solidFill>
              </a:rPr>
              <a:t>high frequency</a:t>
            </a:r>
            <a:r>
              <a:t> region. </a:t>
            </a:r>
          </a:p>
          <a:p>
            <a:pPr algn="just">
              <a:defRPr sz="2000"/>
            </a:pPr>
            <a:r>
              <a:t>Inspired by this concept, we can quantize the high frequency part to make quantization. In other words, each component on the spectrum can be divided by a constant and rounded to be zero. And different constants are required by different components. So finally we get the </a:t>
            </a:r>
            <a:r>
              <a:rPr>
                <a:solidFill>
                  <a:srgbClr val="FF2600"/>
                </a:solidFill>
              </a:rPr>
              <a:t>Quantization Table</a:t>
            </a:r>
            <a: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05932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JPEG file organization (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JPEG file organization (3)</a:t>
            </a:r>
          </a:p>
        </p:txBody>
      </p:sp>
      <p:sp>
        <p:nvSpPr>
          <p:cNvPr id="438" name="(5) SOF0 (Start of Frame, DCT based)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669925"/>
          </a:xfrm>
          <a:prstGeom prst="rect">
            <a:avLst/>
          </a:prstGeom>
        </p:spPr>
        <p:txBody>
          <a:bodyPr/>
          <a:lstStyle>
            <a:lvl1pPr marL="320040" indent="-201168">
              <a:buSzTx/>
              <a:buFont typeface="Wingdings 2"/>
              <a:buNone/>
              <a:defRPr sz="2400"/>
            </a:lvl1pPr>
          </a:lstStyle>
          <a:p>
            <a:r>
              <a:t>(5) SOF0 (Start of Frame, DCT based) </a:t>
            </a:r>
          </a:p>
        </p:txBody>
      </p:sp>
      <p:sp>
        <p:nvSpPr>
          <p:cNvPr id="439" name="Start of frame length…"/>
          <p:cNvSpPr/>
          <p:nvPr/>
        </p:nvSpPr>
        <p:spPr>
          <a:xfrm>
            <a:off x="971599" y="2276872"/>
            <a:ext cx="7560842" cy="4288791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r>
              <a:t>Start of frame length</a:t>
            </a:r>
          </a:p>
          <a:p>
            <a:endParaRPr/>
          </a:p>
          <a:p>
            <a:r>
              <a:t>Precision: color depth (bit-width) of each color channel</a:t>
            </a:r>
          </a:p>
          <a:p>
            <a:endParaRPr/>
          </a:p>
          <a:p>
            <a:r>
              <a:t>Image height</a:t>
            </a:r>
          </a:p>
          <a:p>
            <a:endParaRPr/>
          </a:p>
          <a:p>
            <a:r>
              <a:t>Image width</a:t>
            </a:r>
          </a:p>
          <a:p>
            <a:endParaRPr/>
          </a:p>
          <a:p>
            <a:r>
              <a:t>Number of color components</a:t>
            </a:r>
          </a:p>
          <a:p>
            <a:endParaRPr/>
          </a:p>
          <a:p>
            <a:r>
              <a:t>For each color component</a:t>
            </a:r>
          </a:p>
          <a:p>
            <a:r>
              <a:t>          ID</a:t>
            </a:r>
          </a:p>
          <a:p>
            <a:r>
              <a:t>          vertical sample factor</a:t>
            </a:r>
          </a:p>
          <a:p>
            <a:r>
              <a:t>          horizontal sample factor</a:t>
            </a:r>
          </a:p>
          <a:p>
            <a:r>
              <a:t>          Quantization table # </a:t>
            </a:r>
          </a:p>
        </p:txBody>
      </p:sp>
    </p:spTree>
    <p:extLst>
      <p:ext uri="{BB962C8B-B14F-4D97-AF65-F5344CB8AC3E}">
        <p14:creationId xmlns:p14="http://schemas.microsoft.com/office/powerpoint/2010/main" val="19368701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JPEG file organization(4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JPEG file organization(4)</a:t>
            </a:r>
          </a:p>
        </p:txBody>
      </p:sp>
      <p:sp>
        <p:nvSpPr>
          <p:cNvPr id="444" name="(6) DHT(Define Huffman Tabl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320040" indent="-201168">
              <a:buSzTx/>
              <a:buFont typeface="Wingdings 2"/>
              <a:buNone/>
              <a:defRPr sz="2400"/>
            </a:pPr>
            <a:r>
              <a:t>(6) DHT(Define Huffman Table)</a:t>
            </a:r>
          </a:p>
          <a:p>
            <a:pPr marL="320040" indent="-201168">
              <a:buSzTx/>
              <a:buFont typeface="Wingdings 2"/>
              <a:buNone/>
              <a:defRPr sz="2400"/>
            </a:pPr>
            <a:r>
              <a:t>	Huffman table length</a:t>
            </a:r>
          </a:p>
          <a:p>
            <a:pPr marL="320040" indent="-201168">
              <a:buSzTx/>
              <a:buFont typeface="Wingdings 2"/>
              <a:buNone/>
              <a:defRPr sz="2400"/>
            </a:pPr>
            <a:r>
              <a:t>	Type, AC or DC</a:t>
            </a:r>
          </a:p>
          <a:p>
            <a:pPr marL="320040" indent="-201168">
              <a:buSzTx/>
              <a:buFont typeface="Wingdings 2"/>
              <a:buNone/>
              <a:defRPr sz="2400"/>
            </a:pPr>
            <a:r>
              <a:t>      Index</a:t>
            </a:r>
          </a:p>
          <a:p>
            <a:pPr marL="320040" indent="-201168">
              <a:buSzTx/>
              <a:buFont typeface="Wingdings 2"/>
              <a:buNone/>
              <a:defRPr sz="2400"/>
            </a:pPr>
            <a:r>
              <a:t>	bits table</a:t>
            </a:r>
          </a:p>
          <a:p>
            <a:pPr marL="320040" indent="-201168">
              <a:buSzTx/>
              <a:buFont typeface="Wingdings 2"/>
              <a:buNone/>
              <a:defRPr sz="2400"/>
            </a:pPr>
            <a:r>
              <a:t>	value table</a:t>
            </a:r>
          </a:p>
        </p:txBody>
      </p:sp>
      <p:sp>
        <p:nvSpPr>
          <p:cNvPr id="445" name="DCT based compression"/>
          <p:cNvSpPr/>
          <p:nvPr/>
        </p:nvSpPr>
        <p:spPr>
          <a:xfrm>
            <a:off x="4499991" y="2708920"/>
            <a:ext cx="4104458" cy="380366"/>
          </a:xfrm>
          <a:prstGeom prst="rect">
            <a:avLst/>
          </a:prstGeom>
          <a:ln>
            <a:solidFill>
              <a:srgbClr val="FF2600"/>
            </a:solidFill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DCT based compression</a:t>
            </a:r>
          </a:p>
        </p:txBody>
      </p:sp>
      <p:sp>
        <p:nvSpPr>
          <p:cNvPr id="446" name="线条"/>
          <p:cNvSpPr/>
          <p:nvPr/>
        </p:nvSpPr>
        <p:spPr>
          <a:xfrm flipH="1" flipV="1">
            <a:off x="2915815" y="2708919"/>
            <a:ext cx="1512169" cy="184667"/>
          </a:xfrm>
          <a:prstGeom prst="line">
            <a:avLst/>
          </a:prstGeom>
          <a:ln w="48000">
            <a:solidFill>
              <a:srgbClr val="E66C7D"/>
            </a:solidFill>
            <a:tailEnd type="triangle"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53696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JPEG file organization (5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JPEG file organization (5)</a:t>
            </a:r>
          </a:p>
        </p:txBody>
      </p:sp>
      <p:sp>
        <p:nvSpPr>
          <p:cNvPr id="451" name="(7) Start of Scan (So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r>
              <a:t>(7) Start of Scan (SoS) </a:t>
            </a:r>
          </a:p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r>
              <a:t>	SoS length</a:t>
            </a:r>
          </a:p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r>
              <a:t>	Number of color components</a:t>
            </a:r>
          </a:p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r>
              <a:t>	For each color component</a:t>
            </a:r>
          </a:p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r>
              <a:t>		ID</a:t>
            </a:r>
          </a:p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r>
              <a:t>		AC table #</a:t>
            </a:r>
          </a:p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r>
              <a:t>		DC table #</a:t>
            </a:r>
          </a:p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r>
              <a:t>         Compress image data </a:t>
            </a:r>
          </a:p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endParaRPr/>
          </a:p>
          <a:p>
            <a:pPr marL="320040" indent="-201168">
              <a:lnSpc>
                <a:spcPct val="90000"/>
              </a:lnSpc>
              <a:buSzTx/>
              <a:buFont typeface="Wingdings 2"/>
              <a:buNone/>
              <a:defRPr sz="2800"/>
            </a:pPr>
            <a:r>
              <a:t>(8) End of Image (EOI) </a:t>
            </a:r>
          </a:p>
        </p:txBody>
      </p:sp>
    </p:spTree>
    <p:extLst>
      <p:ext uri="{BB962C8B-B14F-4D97-AF65-F5344CB8AC3E}">
        <p14:creationId xmlns:p14="http://schemas.microsoft.com/office/powerpoint/2010/main" val="19758463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JPEG file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JPEG file structure</a:t>
            </a:r>
          </a:p>
        </p:txBody>
      </p:sp>
      <p:pic>
        <p:nvPicPr>
          <p:cNvPr id="456" name="image24.png" descr="im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585912"/>
            <a:ext cx="7934326" cy="36861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74885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ransformation between color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 Transformation between color spaces</a:t>
            </a:r>
          </a:p>
        </p:txBody>
      </p:sp>
      <p:sp>
        <p:nvSpPr>
          <p:cNvPr id="310" name="RGB&lt;-&gt;CM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RGB&lt;-&gt;CMY</a:t>
            </a:r>
          </a:p>
          <a:p>
            <a:pPr>
              <a:defRPr sz="2800"/>
            </a:pPr>
            <a:r>
              <a:t>RGB&lt;-&gt;HSV </a:t>
            </a:r>
          </a:p>
          <a:p>
            <a:pPr>
              <a:defRPr sz="2800"/>
            </a:pPr>
            <a:r>
              <a:t>RGB&lt;-&gt;CIE XYZ</a:t>
            </a:r>
          </a:p>
          <a:p>
            <a:pPr>
              <a:defRPr sz="2800"/>
            </a:pPr>
            <a:r>
              <a:t>CIE XYZ&lt;-&gt;CIE L*a*b*</a:t>
            </a:r>
          </a:p>
          <a:p>
            <a:pPr>
              <a:defRPr sz="2800"/>
            </a:pPr>
            <a:r>
              <a:t>RGB&lt;-&gt;CIE YUV</a:t>
            </a:r>
          </a:p>
        </p:txBody>
      </p:sp>
    </p:spTree>
    <p:extLst>
      <p:ext uri="{BB962C8B-B14F-4D97-AF65-F5344CB8AC3E}">
        <p14:creationId xmlns:p14="http://schemas.microsoft.com/office/powerpoint/2010/main" val="227619535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JPEG encoding princi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JPEG encoding principle</a:t>
            </a:r>
          </a:p>
        </p:txBody>
      </p:sp>
      <p:grpSp>
        <p:nvGrpSpPr>
          <p:cNvPr id="461" name="成组"/>
          <p:cNvGrpSpPr/>
          <p:nvPr/>
        </p:nvGrpSpPr>
        <p:grpSpPr>
          <a:xfrm>
            <a:off x="323527" y="1484783"/>
            <a:ext cx="6688610" cy="4105880"/>
            <a:chOff x="0" y="0"/>
            <a:chExt cx="6688608" cy="4105878"/>
          </a:xfrm>
        </p:grpSpPr>
        <p:sp>
          <p:nvSpPr>
            <p:cNvPr id="459" name="矩形"/>
            <p:cNvSpPr/>
            <p:nvPr/>
          </p:nvSpPr>
          <p:spPr>
            <a:xfrm>
              <a:off x="0" y="0"/>
              <a:ext cx="6688609" cy="4105879"/>
            </a:xfrm>
            <a:prstGeom prst="rect">
              <a:avLst/>
            </a:prstGeom>
            <a:gradFill flip="none" rotWithShape="1">
              <a:gsLst>
                <a:gs pos="0">
                  <a:srgbClr val="FFEFDB"/>
                </a:gs>
                <a:gs pos="50000">
                  <a:srgbClr val="FFE0B5"/>
                </a:gs>
                <a:gs pos="100000">
                  <a:srgbClr val="FFD083"/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460" name="image94.pdf" descr="image94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88609" cy="4105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2" name="DPCM encoding, (differential pulse-code modulation, DPCM) is a modulation technique invented by the British Alec Reeves in 1937. It is a digital representation of an analog signal where the magnitude of the signal is sampled regularly at uniform intervals."/>
          <p:cNvSpPr/>
          <p:nvPr/>
        </p:nvSpPr>
        <p:spPr>
          <a:xfrm>
            <a:off x="467543" y="5613047"/>
            <a:ext cx="8280922" cy="1215391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r>
              <a:t>DPCM encoding,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 (differential pulse-code modulation, DPCM) </a:t>
            </a:r>
            <a:r>
              <a:t>is a modulation technique invented by the British Alec Reeves in 1937. It is a digital representation of an analog signal where the magnitude of the signal is sampled regularly at uniform intervals. </a:t>
            </a:r>
          </a:p>
        </p:txBody>
      </p:sp>
    </p:spTree>
    <p:extLst>
      <p:ext uri="{BB962C8B-B14F-4D97-AF65-F5344CB8AC3E}">
        <p14:creationId xmlns:p14="http://schemas.microsoft.com/office/powerpoint/2010/main" val="27294810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JPEG uses D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JPEG uses DCT</a:t>
            </a:r>
          </a:p>
          <a:p>
            <a:r>
              <a:t>Note: JPEG is NOT JPEG2000</a:t>
            </a:r>
          </a:p>
        </p:txBody>
      </p:sp>
      <p:pic>
        <p:nvPicPr>
          <p:cNvPr id="468" name="image26.png" descr="im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916832"/>
            <a:ext cx="2143126" cy="21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The DCT transforms an 8×8 block of input values to a linear combination of these 64 patterns. The patterns are referred to as the two-dimensional DCT basis functions, and the output values are referred to as transform coefficients."/>
          <p:cNvSpPr/>
          <p:nvPr/>
        </p:nvSpPr>
        <p:spPr>
          <a:xfrm>
            <a:off x="971599" y="4153396"/>
            <a:ext cx="6112124" cy="1494791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r>
              <a:t>The DCT transforms an 8×8 block of input values to a 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3"/>
              </a:rPr>
              <a:t>linear combination</a:t>
            </a:r>
            <a:r>
              <a:t> of these 64 patterns. The patterns are referred to as the two-dimensional DCT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basis functions</a:t>
            </a:r>
            <a:r>
              <a:t>, and the output values are referred to as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transform coefficients</a:t>
            </a:r>
            <a: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46512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73" name="image27.png" descr="im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2448274" cy="183033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Quality: Higher quality (Q = 100)…"/>
          <p:cNvSpPr/>
          <p:nvPr/>
        </p:nvSpPr>
        <p:spPr>
          <a:xfrm>
            <a:off x="4139951" y="1804690"/>
            <a:ext cx="4392490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/>
            </a:pPr>
            <a:r>
              <a:t>Quality: Higher quality (Q = 100)</a:t>
            </a:r>
          </a:p>
          <a:p>
            <a:pPr>
              <a:defRPr sz="2400"/>
            </a:pPr>
            <a:r>
              <a:t>Size: 83,261 bytes</a:t>
            </a:r>
          </a:p>
          <a:p>
            <a:pPr>
              <a:defRPr sz="2400"/>
            </a:pPr>
            <a:r>
              <a:t>Compression rate: 2.6:1</a:t>
            </a:r>
          </a:p>
        </p:txBody>
      </p:sp>
      <p:pic>
        <p:nvPicPr>
          <p:cNvPr id="475" name="image28.png" descr="image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06" y="4293096"/>
            <a:ext cx="2455660" cy="183586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Quality: Higher quality (Q = 50)…"/>
          <p:cNvSpPr/>
          <p:nvPr/>
        </p:nvSpPr>
        <p:spPr>
          <a:xfrm>
            <a:off x="4139951" y="4451627"/>
            <a:ext cx="4392490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/>
            </a:pPr>
            <a:r>
              <a:t>Quality: Higher quality (Q = 50)</a:t>
            </a:r>
          </a:p>
          <a:p>
            <a:pPr>
              <a:defRPr sz="2400"/>
            </a:pPr>
            <a:r>
              <a:t>Size: 15,138 bytes</a:t>
            </a:r>
          </a:p>
          <a:p>
            <a:pPr>
              <a:defRPr sz="2400"/>
            </a:pPr>
            <a:r>
              <a:t>Compression rate: 15:1</a:t>
            </a:r>
          </a:p>
        </p:txBody>
      </p:sp>
    </p:spTree>
    <p:extLst>
      <p:ext uri="{BB962C8B-B14F-4D97-AF65-F5344CB8AC3E}">
        <p14:creationId xmlns:p14="http://schemas.microsoft.com/office/powerpoint/2010/main" val="413988964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9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80" name="image29.png" descr="im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1844824"/>
            <a:ext cx="2981326" cy="222885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Quality: Higher quality (Q = 25)…"/>
          <p:cNvSpPr/>
          <p:nvPr/>
        </p:nvSpPr>
        <p:spPr>
          <a:xfrm>
            <a:off x="4139951" y="1988840"/>
            <a:ext cx="4392490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/>
            </a:pPr>
            <a:r>
              <a:t>Quality: Higher quality (Q = 25)</a:t>
            </a:r>
          </a:p>
          <a:p>
            <a:pPr>
              <a:defRPr sz="2400"/>
            </a:pPr>
            <a:r>
              <a:t>Size: 9,553 bytes</a:t>
            </a:r>
          </a:p>
          <a:p>
            <a:pPr>
              <a:defRPr sz="2400"/>
            </a:pPr>
            <a:r>
              <a:t>Compression rate: 23:1</a:t>
            </a:r>
          </a:p>
        </p:txBody>
      </p:sp>
      <p:pic>
        <p:nvPicPr>
          <p:cNvPr id="482" name="image30.png" descr="image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4365104"/>
            <a:ext cx="2981326" cy="222885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Quality: Higher quality (Q = 10)…"/>
          <p:cNvSpPr/>
          <p:nvPr/>
        </p:nvSpPr>
        <p:spPr>
          <a:xfrm>
            <a:off x="4211959" y="4739660"/>
            <a:ext cx="4392490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/>
            </a:pPr>
            <a:r>
              <a:t>Quality: Higher quality (Q = 10)</a:t>
            </a:r>
          </a:p>
          <a:p>
            <a:pPr>
              <a:defRPr sz="2400"/>
            </a:pPr>
            <a:r>
              <a:t>Size: 4,787 bytes</a:t>
            </a:r>
          </a:p>
          <a:p>
            <a:pPr>
              <a:defRPr sz="2400"/>
            </a:pPr>
            <a:r>
              <a:t>Compression rate: 46:1</a:t>
            </a:r>
          </a:p>
        </p:txBody>
      </p:sp>
    </p:spTree>
    <p:extLst>
      <p:ext uri="{BB962C8B-B14F-4D97-AF65-F5344CB8AC3E}">
        <p14:creationId xmlns:p14="http://schemas.microsoft.com/office/powerpoint/2010/main" val="370960361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87" name="image31.png" descr="im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16832"/>
            <a:ext cx="2981326" cy="222885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Quality: Higher quality (Q = 5)…"/>
          <p:cNvSpPr/>
          <p:nvPr/>
        </p:nvSpPr>
        <p:spPr>
          <a:xfrm>
            <a:off x="4283967" y="2219380"/>
            <a:ext cx="4392490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/>
            </a:pPr>
            <a:r>
              <a:t>Quality: Higher quality (Q = 5)</a:t>
            </a:r>
          </a:p>
          <a:p>
            <a:pPr>
              <a:defRPr sz="2400"/>
            </a:pPr>
            <a:r>
              <a:t>Size: 2,396 bytes</a:t>
            </a:r>
          </a:p>
          <a:p>
            <a:pPr>
              <a:defRPr sz="2400"/>
            </a:pPr>
            <a:r>
              <a:t>Compression rate: 100:1</a:t>
            </a:r>
          </a:p>
        </p:txBody>
      </p:sp>
    </p:spTree>
    <p:extLst>
      <p:ext uri="{BB962C8B-B14F-4D97-AF65-F5344CB8AC3E}">
        <p14:creationId xmlns:p14="http://schemas.microsoft.com/office/powerpoint/2010/main" val="406649190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JPEG’s disadvant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JPEG’s disadvantages</a:t>
            </a:r>
          </a:p>
        </p:txBody>
      </p:sp>
      <p:sp>
        <p:nvSpPr>
          <p:cNvPr id="491" name="Not for line drawing, text, symbol, icon, etc.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320039">
              <a:defRPr sz="2900"/>
            </a:pPr>
            <a:r>
              <a:t>Not for line drawing, text, symbol, icon, etc.. </a:t>
            </a:r>
          </a:p>
          <a:p>
            <a:pPr marL="438911" indent="-320039">
              <a:defRPr sz="2900"/>
            </a:pPr>
            <a:r>
              <a:t>Its lossy compression leads to unavoidable artifacts.</a:t>
            </a:r>
          </a:p>
        </p:txBody>
      </p:sp>
      <p:pic>
        <p:nvPicPr>
          <p:cNvPr id="492" name="image32.png" descr="image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1" y="3212975"/>
            <a:ext cx="1728193" cy="1710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33.png" descr="image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5" y="3212975"/>
            <a:ext cx="1728193" cy="1710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34.png" descr="image3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566" y="4898333"/>
            <a:ext cx="1628378" cy="1612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35.png" descr="image3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724" y="4898333"/>
            <a:ext cx="1628378" cy="1612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01526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36.tif" descr="image3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645024"/>
            <a:ext cx="7351460" cy="302433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1" name="JPE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JPEG</a:t>
            </a:r>
          </a:p>
          <a:p>
            <a:pPr>
              <a:defRPr sz="12300"/>
            </a:pPr>
            <a:r>
              <a:t>JPEG</a:t>
            </a:r>
          </a:p>
        </p:txBody>
      </p:sp>
      <p:pic>
        <p:nvPicPr>
          <p:cNvPr id="502" name="image36.jpeg" descr="image3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43" y="1772816"/>
            <a:ext cx="1431298" cy="5888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105654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FF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 TIFF format</a:t>
            </a:r>
          </a:p>
        </p:txBody>
      </p:sp>
      <p:sp>
        <p:nvSpPr>
          <p:cNvPr id="505" name="TIFF (Tagged Image File Format): an extensively used raster image format for:…"/>
          <p:cNvSpPr txBox="1">
            <a:spLocks noGrp="1"/>
          </p:cNvSpPr>
          <p:nvPr>
            <p:ph type="body" sz="half" idx="1"/>
          </p:nvPr>
        </p:nvSpPr>
        <p:spPr>
          <a:xfrm>
            <a:off x="25152" y="1775191"/>
            <a:ext cx="8939336" cy="1797826"/>
          </a:xfrm>
          <a:prstGeom prst="rect">
            <a:avLst/>
          </a:prstGeom>
        </p:spPr>
        <p:txBody>
          <a:bodyPr/>
          <a:lstStyle/>
          <a:p>
            <a:pPr marL="416966" indent="-304038" defTabSz="868680">
              <a:lnSpc>
                <a:spcPct val="90000"/>
              </a:lnSpc>
              <a:defRPr sz="1900"/>
            </a:pPr>
            <a:r>
              <a:t>TIFF (Tagged Image File Format): an extensively used raster image format for:</a:t>
            </a:r>
          </a:p>
          <a:p>
            <a:pPr marL="694943" lvl="1" indent="-260603" defTabSz="868680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buChar char="o"/>
              <a:defRPr sz="1900"/>
            </a:pPr>
            <a:r>
              <a:t>scanner</a:t>
            </a:r>
          </a:p>
          <a:p>
            <a:pPr marL="694943" lvl="1" indent="-260603" defTabSz="868680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buChar char="o"/>
              <a:defRPr sz="1900"/>
            </a:pPr>
            <a:r>
              <a:t>CAD system</a:t>
            </a:r>
          </a:p>
          <a:p>
            <a:pPr marL="694943" lvl="1" indent="-260603" defTabSz="868680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buChar char="o"/>
              <a:defRPr sz="1900"/>
            </a:pPr>
            <a:r>
              <a:t>GIS (Geographic Information System)</a:t>
            </a:r>
          </a:p>
          <a:p>
            <a:pPr marL="694943" lvl="1" indent="-260603" defTabSz="868680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buChar char="o"/>
              <a:defRPr sz="1900"/>
            </a:pPr>
            <a:r>
              <a:t>…</a:t>
            </a:r>
          </a:p>
        </p:txBody>
      </p:sp>
      <p:graphicFrame>
        <p:nvGraphicFramePr>
          <p:cNvPr id="506" name="表格"/>
          <p:cNvGraphicFramePr/>
          <p:nvPr/>
        </p:nvGraphicFramePr>
        <p:xfrm>
          <a:off x="611560" y="3785048"/>
          <a:ext cx="8280920" cy="2770776"/>
        </p:xfrm>
        <a:graphic>
          <a:graphicData uri="http://schemas.openxmlformats.org/drawingml/2006/table">
            <a:tbl>
              <a:tblPr/>
              <a:tblGrid>
                <a:gridCol w="3083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7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3"/>
                        </a:rPr>
                        <a:t>Filename extension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.tiff, .tif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4"/>
                        </a:rPr>
                        <a:t>Type code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TIFF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5"/>
                        </a:rPr>
                        <a:t>Uniform Type Identifier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public.tiff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Developed by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6"/>
                        </a:rPr>
                        <a:t>Aldus</a:t>
                      </a:r>
                      <a:r>
                        <a:t>, now </a:t>
                      </a: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7"/>
                        </a:rPr>
                        <a:t>Adobe Systems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Initial release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1986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Type of format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8"/>
                        </a:rPr>
                        <a:t>Image file format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73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Extended to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9"/>
                        </a:rPr>
                        <a:t>Exif</a:t>
                      </a:r>
                      <a:r>
                        <a:t>, </a:t>
                      </a: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10"/>
                        </a:rPr>
                        <a:t>DCF</a:t>
                      </a:r>
                      <a:r>
                        <a:t>, </a:t>
                      </a: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11"/>
                        </a:rPr>
                        <a:t>TIFF/EP</a:t>
                      </a:r>
                      <a:r>
                        <a:t>, TIFF/IT, TIFF-FX, </a:t>
                      </a:r>
                      <a:r>
                        <a:rPr u="sng">
                          <a:solidFill>
                            <a:srgbClr val="168BBA"/>
                          </a:solidFill>
                          <a:uFill>
                            <a:solidFill>
                              <a:srgbClr val="168BBA"/>
                            </a:solidFill>
                          </a:uFill>
                          <a:hlinkClick r:id="rId12"/>
                        </a:rPr>
                        <a:t>GeoTIFF</a:t>
                      </a:r>
                    </a:p>
                  </a:txBody>
                  <a:tcPr marL="45720" marR="45720" anchor="ctr" horzOverflow="overflow">
                    <a:lnL w="6350" cap="rnd">
                      <a:solidFill>
                        <a:srgbClr val="5BB2CA"/>
                      </a:solidFill>
                    </a:lnL>
                    <a:lnR w="6350" cap="rnd">
                      <a:solidFill>
                        <a:srgbClr val="5BB2CA"/>
                      </a:solidFill>
                    </a:lnR>
                    <a:lnT w="6350" cap="rnd">
                      <a:solidFill>
                        <a:srgbClr val="5BB2CA"/>
                      </a:solidFill>
                    </a:lnT>
                    <a:lnB w="6350" cap="rnd">
                      <a:solidFill>
                        <a:srgbClr val="5BB2CA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27923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build="p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FF characteris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TIFF characteristics</a:t>
            </a:r>
          </a:p>
        </p:txBody>
      </p:sp>
      <p:sp>
        <p:nvSpPr>
          <p:cNvPr id="511" name="Universal: Support devices from high-end to low en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400"/>
            </a:pPr>
            <a:r>
              <a:t>Universal: Support devices from high-end to low end</a:t>
            </a:r>
          </a:p>
          <a:p>
            <a:pPr>
              <a:lnSpc>
                <a:spcPct val="90000"/>
              </a:lnSpc>
              <a:defRPr sz="2400"/>
            </a:pPr>
            <a:r>
              <a:t>Highly extendable: support public tag and private tag</a:t>
            </a:r>
          </a:p>
          <a:p>
            <a:pPr>
              <a:lnSpc>
                <a:spcPct val="90000"/>
              </a:lnSpc>
              <a:defRPr sz="2400"/>
            </a:pPr>
            <a:r>
              <a:t>Flexible: Support several compression formats</a:t>
            </a:r>
          </a:p>
          <a:p>
            <a:pPr>
              <a:lnSpc>
                <a:spcPct val="90000"/>
              </a:lnSpc>
              <a:defRPr sz="2400"/>
            </a:pPr>
            <a:r>
              <a:t>Accessible: public software library available</a:t>
            </a:r>
          </a:p>
          <a:p>
            <a:pPr>
              <a:lnSpc>
                <a:spcPct val="90000"/>
              </a:lnSpc>
              <a:defRPr sz="2400"/>
            </a:pPr>
            <a:r>
              <a:t>Powerful</a:t>
            </a:r>
          </a:p>
          <a:p>
            <a:pPr marL="731519" lvl="1" indent="-274319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2000"/>
            </a:pPr>
            <a:r>
              <a:t>Binary image</a:t>
            </a:r>
            <a:endParaRPr sz="2800"/>
          </a:p>
          <a:p>
            <a:pPr marL="731519" lvl="1" indent="-274319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2000"/>
            </a:pPr>
            <a:r>
              <a:t>Grayscale image</a:t>
            </a:r>
            <a:endParaRPr sz="2800"/>
          </a:p>
          <a:p>
            <a:pPr marL="731519" lvl="1" indent="-274319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2000"/>
            </a:pPr>
            <a:r>
              <a:t>Palette</a:t>
            </a:r>
            <a:endParaRPr sz="2800"/>
          </a:p>
          <a:p>
            <a:pPr marL="731519" lvl="1" indent="-274319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2000"/>
            </a:pPr>
            <a:r>
              <a:t>True color</a:t>
            </a:r>
            <a:endParaRPr sz="2800"/>
          </a:p>
          <a:p>
            <a:pPr marL="731519" lvl="1" indent="-274319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2000"/>
            </a:pPr>
            <a:r>
              <a:t>Other extension.</a:t>
            </a:r>
          </a:p>
        </p:txBody>
      </p:sp>
    </p:spTree>
    <p:extLst>
      <p:ext uri="{BB962C8B-B14F-4D97-AF65-F5344CB8AC3E}">
        <p14:creationId xmlns:p14="http://schemas.microsoft.com/office/powerpoint/2010/main" val="60716781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 build="p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FF file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TIFF file structure</a:t>
            </a:r>
          </a:p>
        </p:txBody>
      </p:sp>
      <p:sp>
        <p:nvSpPr>
          <p:cNvPr id="516" name="struct TIFF_img {…"/>
          <p:cNvSpPr/>
          <p:nvPr/>
        </p:nvSpPr>
        <p:spPr>
          <a:xfrm>
            <a:off x="1331912" y="1706983"/>
            <a:ext cx="5410201" cy="340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just">
              <a:defRPr sz="2400"/>
            </a:pPr>
            <a:r>
              <a:t>struct TIFF_img {</a:t>
            </a:r>
          </a:p>
          <a:p>
            <a:pPr algn="just">
              <a:defRPr sz="2400"/>
            </a:pPr>
            <a:r>
              <a:t>     unsigned char **mono;</a:t>
            </a:r>
          </a:p>
          <a:p>
            <a:pPr algn="just">
              <a:defRPr sz="2400"/>
            </a:pPr>
            <a:r>
              <a:t>     unsigned char **cmap;</a:t>
            </a:r>
          </a:p>
          <a:p>
            <a:pPr algn="just">
              <a:defRPr sz="2400"/>
            </a:pPr>
            <a:r>
              <a:t>     unsigned char ***color;</a:t>
            </a:r>
          </a:p>
          <a:p>
            <a:pPr algn="just">
              <a:defRPr sz="2400"/>
            </a:pPr>
            <a:r>
              <a:t>     char          TIFF_type; </a:t>
            </a:r>
          </a:p>
          <a:p>
            <a:pPr algn="just">
              <a:defRPr sz="2400"/>
            </a:pPr>
            <a:r>
              <a:t>     char          compress_type;</a:t>
            </a:r>
          </a:p>
          <a:p>
            <a:pPr algn="just">
              <a:defRPr sz="2400"/>
            </a:pPr>
            <a:r>
              <a:t>     int           height;</a:t>
            </a:r>
          </a:p>
          <a:p>
            <a:pPr algn="just">
              <a:defRPr sz="2400"/>
            </a:pPr>
            <a:r>
              <a:t>     int           width;</a:t>
            </a:r>
          </a:p>
          <a:p>
            <a:pPr algn="just">
              <a:defRPr sz="2400"/>
            </a:pPr>
            <a: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799147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GB&lt;-&gt;CM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C000"/>
                </a:solidFill>
              </a:defRPr>
            </a:lvl1pPr>
          </a:lstStyle>
          <a:p>
            <a:r>
              <a:t> RGB&lt;-&gt;CMY</a:t>
            </a:r>
          </a:p>
        </p:txBody>
      </p:sp>
      <p:sp>
        <p:nvSpPr>
          <p:cNvPr id="313" name="RGB-&gt;CMY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474914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RGB-&gt;CMY</a:t>
            </a:r>
          </a:p>
          <a:p>
            <a:pPr marL="320040" indent="-201168">
              <a:buSzTx/>
              <a:buFont typeface="Wingdings 2"/>
              <a:buNone/>
              <a:defRPr sz="2800"/>
            </a:pPr>
            <a:r>
              <a:t>		C = 255 – R</a:t>
            </a:r>
          </a:p>
          <a:p>
            <a:pPr marL="320040" indent="-201168">
              <a:buSzTx/>
              <a:buFont typeface="Wingdings 2"/>
              <a:buNone/>
              <a:defRPr sz="2800"/>
            </a:pPr>
            <a:r>
              <a:t>		M = 255 – G</a:t>
            </a:r>
          </a:p>
          <a:p>
            <a:pPr marL="320040" indent="-201168">
              <a:buSzTx/>
              <a:buFont typeface="Wingdings 2"/>
              <a:buNone/>
              <a:defRPr sz="2800"/>
            </a:pPr>
            <a:r>
              <a:t>		Y = 255 – B</a:t>
            </a:r>
          </a:p>
        </p:txBody>
      </p:sp>
    </p:spTree>
    <p:extLst>
      <p:ext uri="{BB962C8B-B14F-4D97-AF65-F5344CB8AC3E}">
        <p14:creationId xmlns:p14="http://schemas.microsoft.com/office/powerpoint/2010/main" val="8143536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IF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GIF examples</a:t>
            </a:r>
          </a:p>
        </p:txBody>
      </p:sp>
      <p:pic>
        <p:nvPicPr>
          <p:cNvPr id="519" name="image37.mov" descr="image37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5000" y="4038600"/>
            <a:ext cx="5532438" cy="9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38.mov" descr="image38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5895" y="1909482"/>
            <a:ext cx="1524001" cy="1524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638657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5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5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520"/>
                </p:tgtEl>
              </p:cMediaNode>
            </p:video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519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IF file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GIF file format</a:t>
            </a:r>
          </a:p>
        </p:txBody>
      </p:sp>
      <p:sp>
        <p:nvSpPr>
          <p:cNvPr id="523" name="Graphics Interchange Forma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 b="1">
                <a:latin typeface="+mj-lt"/>
                <a:ea typeface="+mj-ea"/>
                <a:cs typeface="+mj-cs"/>
                <a:sym typeface="Helvetica"/>
              </a:defRPr>
            </a:pPr>
            <a:r>
              <a:t>Graphics Interchange Format</a:t>
            </a:r>
          </a:p>
          <a:p>
            <a:pPr>
              <a:defRPr sz="2800"/>
            </a:pPr>
            <a:r>
              <a:t>LZW encoding method is employed.</a:t>
            </a:r>
          </a:p>
          <a:p>
            <a:pPr>
              <a:defRPr sz="2800"/>
            </a:pPr>
            <a:r>
              <a:t>One GIF stores several image frames.</a:t>
            </a:r>
          </a:p>
          <a:p>
            <a:pPr>
              <a:defRPr sz="2800"/>
            </a:pPr>
            <a:r>
              <a:t>Has color table (global (all frames) or local color table)</a:t>
            </a:r>
          </a:p>
          <a:p>
            <a:pPr>
              <a:defRPr sz="2800"/>
            </a:pPr>
            <a:r>
              <a:t>Support display order custom or lay over.</a:t>
            </a:r>
          </a:p>
          <a:p>
            <a:pPr>
              <a:defRPr sz="2800"/>
            </a:pPr>
            <a:r>
              <a:t>Allow interlacing store</a:t>
            </a:r>
          </a:p>
          <a:p>
            <a:pPr>
              <a:defRPr sz="2800"/>
            </a:pPr>
            <a:r>
              <a:t>Support text embedding</a:t>
            </a:r>
          </a:p>
        </p:txBody>
      </p:sp>
    </p:spTree>
    <p:extLst>
      <p:ext uri="{BB962C8B-B14F-4D97-AF65-F5344CB8AC3E}">
        <p14:creationId xmlns:p14="http://schemas.microsoft.com/office/powerpoint/2010/main" val="41850340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IF file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GIF file structure</a:t>
            </a:r>
          </a:p>
        </p:txBody>
      </p:sp>
      <p:pic>
        <p:nvPicPr>
          <p:cNvPr id="528" name="image39.tif" descr="image3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109788"/>
            <a:ext cx="6338889" cy="3838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99082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image40.png" descr="im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28600"/>
            <a:ext cx="8801100" cy="64008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线条"/>
          <p:cNvSpPr/>
          <p:nvPr/>
        </p:nvSpPr>
        <p:spPr>
          <a:xfrm>
            <a:off x="3081820" y="2492896"/>
            <a:ext cx="1562189" cy="1"/>
          </a:xfrm>
          <a:prstGeom prst="line">
            <a:avLst/>
          </a:prstGeom>
          <a:ln w="28575" cap="rnd">
            <a:solidFill>
              <a:srgbClr val="FF26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2" name="线条"/>
          <p:cNvSpPr/>
          <p:nvPr/>
        </p:nvSpPr>
        <p:spPr>
          <a:xfrm>
            <a:off x="3275855" y="5517231"/>
            <a:ext cx="1728193" cy="1"/>
          </a:xfrm>
          <a:prstGeom prst="line">
            <a:avLst/>
          </a:prstGeom>
          <a:ln w="28575" cap="rnd">
            <a:solidFill>
              <a:srgbClr val="00B0F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3" name="线条"/>
          <p:cNvSpPr/>
          <p:nvPr/>
        </p:nvSpPr>
        <p:spPr>
          <a:xfrm>
            <a:off x="3059832" y="1124744"/>
            <a:ext cx="1562188" cy="1"/>
          </a:xfrm>
          <a:prstGeom prst="line">
            <a:avLst/>
          </a:prstGeom>
          <a:ln w="28575" cap="rnd">
            <a:solidFill>
              <a:srgbClr val="FF26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4" name="线条"/>
          <p:cNvSpPr/>
          <p:nvPr/>
        </p:nvSpPr>
        <p:spPr>
          <a:xfrm>
            <a:off x="3081820" y="1340767"/>
            <a:ext cx="1562189" cy="1"/>
          </a:xfrm>
          <a:prstGeom prst="line">
            <a:avLst/>
          </a:prstGeom>
          <a:ln w="28575" cap="rnd">
            <a:solidFill>
              <a:srgbClr val="FF26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5" name="线条"/>
          <p:cNvSpPr/>
          <p:nvPr/>
        </p:nvSpPr>
        <p:spPr>
          <a:xfrm>
            <a:off x="3059832" y="3789040"/>
            <a:ext cx="2088233" cy="1"/>
          </a:xfrm>
          <a:prstGeom prst="line">
            <a:avLst/>
          </a:prstGeom>
          <a:ln w="28575" cap="rnd">
            <a:solidFill>
              <a:srgbClr val="FF26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6" name="线条"/>
          <p:cNvSpPr/>
          <p:nvPr/>
        </p:nvSpPr>
        <p:spPr>
          <a:xfrm>
            <a:off x="3059832" y="4941168"/>
            <a:ext cx="2088233" cy="1"/>
          </a:xfrm>
          <a:prstGeom prst="line">
            <a:avLst/>
          </a:prstGeom>
          <a:ln w="28575" cap="rnd">
            <a:solidFill>
              <a:srgbClr val="FF26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7" name="线条"/>
          <p:cNvSpPr/>
          <p:nvPr/>
        </p:nvSpPr>
        <p:spPr>
          <a:xfrm>
            <a:off x="3059832" y="5733255"/>
            <a:ext cx="2088233" cy="1"/>
          </a:xfrm>
          <a:prstGeom prst="line">
            <a:avLst/>
          </a:prstGeom>
          <a:ln w="28575" cap="rnd">
            <a:solidFill>
              <a:srgbClr val="FF26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38" name="线条"/>
          <p:cNvSpPr/>
          <p:nvPr/>
        </p:nvSpPr>
        <p:spPr>
          <a:xfrm>
            <a:off x="3059832" y="6453335"/>
            <a:ext cx="2088233" cy="1"/>
          </a:xfrm>
          <a:prstGeom prst="line">
            <a:avLst/>
          </a:prstGeom>
          <a:ln w="28575" cap="rnd">
            <a:solidFill>
              <a:srgbClr val="FF26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574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Image processing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Image processing data structure</a:t>
            </a:r>
          </a:p>
        </p:txBody>
      </p:sp>
      <p:sp>
        <p:nvSpPr>
          <p:cNvPr id="541" name="Matri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Matrices</a:t>
            </a:r>
          </a:p>
          <a:p>
            <a:r>
              <a:t>Chains </a:t>
            </a:r>
          </a:p>
          <a:p>
            <a:r>
              <a:t>Topological Data Structures </a:t>
            </a:r>
          </a:p>
          <a:p>
            <a:r>
              <a:t>Rational Structures</a:t>
            </a:r>
          </a:p>
        </p:txBody>
      </p:sp>
      <p:sp>
        <p:nvSpPr>
          <p:cNvPr id="542" name="线条"/>
          <p:cNvSpPr/>
          <p:nvPr/>
        </p:nvSpPr>
        <p:spPr>
          <a:xfrm>
            <a:off x="1043607" y="3068959"/>
            <a:ext cx="6120682" cy="1"/>
          </a:xfrm>
          <a:prstGeom prst="line">
            <a:avLst/>
          </a:prstGeom>
          <a:ln w="28575" cap="rnd">
            <a:solidFill>
              <a:srgbClr val="FF26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43" name="线条"/>
          <p:cNvSpPr/>
          <p:nvPr/>
        </p:nvSpPr>
        <p:spPr>
          <a:xfrm>
            <a:off x="1115616" y="3645024"/>
            <a:ext cx="7200801" cy="1"/>
          </a:xfrm>
          <a:prstGeom prst="line">
            <a:avLst/>
          </a:prstGeom>
          <a:ln w="28575" cap="rnd">
            <a:solidFill>
              <a:srgbClr val="FF26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44" name="Note…"/>
          <p:cNvSpPr/>
          <p:nvPr/>
        </p:nvSpPr>
        <p:spPr>
          <a:xfrm>
            <a:off x="899591" y="4581128"/>
            <a:ext cx="7848874" cy="935991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Note</a:t>
            </a:r>
          </a:p>
          <a:p>
            <a:r>
              <a:t>Matrices to rational structures is a kind of relationship from low level to high level, i.e., from semantic independent to semantic dependent.</a:t>
            </a:r>
          </a:p>
        </p:txBody>
      </p:sp>
    </p:spTree>
    <p:extLst>
      <p:ext uri="{BB962C8B-B14F-4D97-AF65-F5344CB8AC3E}">
        <p14:creationId xmlns:p14="http://schemas.microsoft.com/office/powerpoint/2010/main" val="37582108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 advAuto="0"/>
      <p:bldP spid="543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Matrices</a:t>
            </a:r>
          </a:p>
        </p:txBody>
      </p:sp>
      <p:sp>
        <p:nvSpPr>
          <p:cNvPr id="549" name="Matrix is the most common data structure for low-level representation of an im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 sz="2400"/>
            </a:pPr>
            <a:r>
              <a:t>Matrix is the most common data structure for low-level representation of an image</a:t>
            </a:r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Elements of the matrix: gray level, brightness, or other properties</a:t>
            </a:r>
            <a:endParaRPr sz="2800"/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Access via coordinates of pixel location</a:t>
            </a:r>
            <a:endParaRPr sz="2800"/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400"/>
            </a:pPr>
            <a:endParaRPr sz="2800"/>
          </a:p>
          <a:p>
            <a:pPr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t>Binary images</a:t>
            </a:r>
            <a:r>
              <a:rPr b="0">
                <a:latin typeface="+mn-lt"/>
                <a:ea typeface="+mn-ea"/>
                <a:cs typeface="+mn-cs"/>
                <a:sym typeface="Corbel"/>
              </a:rPr>
              <a:t>: represented by a matrix containing only </a:t>
            </a:r>
            <a:r>
              <a:rPr b="0">
                <a:solidFill>
                  <a:srgbClr val="FF2600"/>
                </a:solidFill>
                <a:latin typeface="+mn-lt"/>
                <a:ea typeface="+mn-ea"/>
                <a:cs typeface="+mn-cs"/>
                <a:sym typeface="Corbel"/>
              </a:rPr>
              <a:t>zeros and ones</a:t>
            </a:r>
          </a:p>
        </p:txBody>
      </p:sp>
    </p:spTree>
    <p:extLst>
      <p:ext uri="{BB962C8B-B14F-4D97-AF65-F5344CB8AC3E}">
        <p14:creationId xmlns:p14="http://schemas.microsoft.com/office/powerpoint/2010/main" val="119713437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2" name="Matrices of different resolution…"/>
          <p:cNvSpPr txBox="1">
            <a:spLocks noGrp="1"/>
          </p:cNvSpPr>
          <p:nvPr>
            <p:ph type="body" sz="half" idx="1"/>
          </p:nvPr>
        </p:nvSpPr>
        <p:spPr>
          <a:xfrm>
            <a:off x="457200" y="1775191"/>
            <a:ext cx="8229600" cy="1941842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 sz="2800"/>
            </a:pPr>
            <a:r>
              <a:t>Matrices of different resolution</a:t>
            </a:r>
          </a:p>
          <a:p>
            <a:pPr>
              <a:defRPr sz="2800"/>
            </a:pPr>
            <a:r>
              <a:t>Multispectral image represented by several matrices: each matrix containing an image corresponding to one spectral band</a:t>
            </a:r>
          </a:p>
        </p:txBody>
      </p:sp>
      <p:pic>
        <p:nvPicPr>
          <p:cNvPr id="553" name="image41.png" descr="im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1" y="4245038"/>
            <a:ext cx="4276726" cy="229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42.png" descr="image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49" y="4399110"/>
            <a:ext cx="1152526" cy="130492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Original face image"/>
          <p:cNvSpPr/>
          <p:nvPr/>
        </p:nvSpPr>
        <p:spPr>
          <a:xfrm>
            <a:off x="1187449" y="5832676"/>
            <a:ext cx="1871664" cy="701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spcBef>
                <a:spcPts val="1200"/>
              </a:spcBef>
              <a:defRPr sz="2000"/>
            </a:lvl1pPr>
          </a:lstStyle>
          <a:p>
            <a:r>
              <a:t>Original face image</a:t>
            </a:r>
          </a:p>
        </p:txBody>
      </p:sp>
    </p:spTree>
    <p:extLst>
      <p:ext uri="{BB962C8B-B14F-4D97-AF65-F5344CB8AC3E}">
        <p14:creationId xmlns:p14="http://schemas.microsoft.com/office/powerpoint/2010/main" val="342532546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ha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Chains</a:t>
            </a:r>
          </a:p>
        </p:txBody>
      </p:sp>
      <p:sp>
        <p:nvSpPr>
          <p:cNvPr id="558" name="Chain codes: Chains are used for description of object borders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332857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defRPr sz="2800"/>
            </a:pPr>
            <a:r>
              <a:t>Chain codes: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Chains</a:t>
            </a:r>
            <a:r>
              <a:t> are used for description of object borders</a:t>
            </a:r>
          </a:p>
          <a:p>
            <a:pPr>
              <a:lnSpc>
                <a:spcPct val="90000"/>
              </a:lnSpc>
              <a:defRPr sz="2800"/>
            </a:pPr>
            <a:r>
              <a:t>Chains can be represented using static data structures (e.g., 1D arrays); their size is the longest length of the chain expected.</a:t>
            </a:r>
          </a:p>
        </p:txBody>
      </p:sp>
    </p:spTree>
    <p:extLst>
      <p:ext uri="{BB962C8B-B14F-4D97-AF65-F5344CB8AC3E}">
        <p14:creationId xmlns:p14="http://schemas.microsoft.com/office/powerpoint/2010/main" val="32287538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hains: Run length encoding (RL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Chains: Run length encoding (RLE)</a:t>
            </a:r>
          </a:p>
        </p:txBody>
      </p:sp>
      <p:sp>
        <p:nvSpPr>
          <p:cNvPr id="561" name="In binary images, run length coding records only areas that belong to the object in the image; the area is then represented as a list of lists.…"/>
          <p:cNvSpPr txBox="1">
            <a:spLocks noGrp="1"/>
          </p:cNvSpPr>
          <p:nvPr>
            <p:ph type="body" sz="half" idx="1"/>
          </p:nvPr>
        </p:nvSpPr>
        <p:spPr>
          <a:xfrm>
            <a:off x="190499" y="1660891"/>
            <a:ext cx="5338938" cy="4625610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defRPr sz="2400"/>
            </a:pPr>
            <a:r>
              <a:t>In binary images, run length coding records only areas that belong to the object in the image; the area is then represented as a list of lists. </a:t>
            </a:r>
          </a:p>
          <a:p>
            <a:pPr>
              <a:lnSpc>
                <a:spcPct val="90000"/>
              </a:lnSpc>
              <a:defRPr sz="2400"/>
            </a:pPr>
            <a:r>
              <a:t>Each row of the image is described by a sublist, the first element of which is the row number. </a:t>
            </a:r>
          </a:p>
          <a:p>
            <a:pPr>
              <a:lnSpc>
                <a:spcPct val="90000"/>
              </a:lnSpc>
              <a:defRPr sz="2400"/>
            </a:pPr>
            <a:r>
              <a:t>Subsequent terms are coordinate pairs; the first element of a pair is the beginning of a run and the second is the end. </a:t>
            </a:r>
          </a:p>
          <a:p>
            <a:pPr>
              <a:lnSpc>
                <a:spcPct val="90000"/>
              </a:lnSpc>
              <a:defRPr sz="2400"/>
            </a:pPr>
            <a:r>
              <a:t>There can be several such sequences in the row. </a:t>
            </a:r>
          </a:p>
        </p:txBody>
      </p:sp>
      <p:pic>
        <p:nvPicPr>
          <p:cNvPr id="562" name="image43.png" descr="im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34" y="1814378"/>
            <a:ext cx="3596879" cy="3517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661506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Image processing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 Image processing programming</a:t>
            </a:r>
          </a:p>
        </p:txBody>
      </p:sp>
      <p:sp>
        <p:nvSpPr>
          <p:cNvPr id="565" name="Windows APIs for accessing DIB…"/>
          <p:cNvSpPr txBox="1">
            <a:spLocks noGrp="1"/>
          </p:cNvSpPr>
          <p:nvPr>
            <p:ph type="body" sz="half" idx="1"/>
          </p:nvPr>
        </p:nvSpPr>
        <p:spPr>
          <a:xfrm>
            <a:off x="374848" y="1844824"/>
            <a:ext cx="8229601" cy="1581802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 sz="2800"/>
            </a:pPr>
            <a:r>
              <a:t>Windows APIs for accessing DIB</a:t>
            </a:r>
          </a:p>
          <a:p>
            <a:pPr>
              <a:defRPr sz="2800"/>
            </a:pPr>
            <a:r>
              <a:t> VC++ programming and example</a:t>
            </a:r>
          </a:p>
          <a:p>
            <a:pPr>
              <a:defRPr sz="2800"/>
            </a:pPr>
            <a:r>
              <a:t> Matlab image processing toolbox</a:t>
            </a:r>
          </a:p>
        </p:txBody>
      </p:sp>
    </p:spTree>
    <p:extLst>
      <p:ext uri="{BB962C8B-B14F-4D97-AF65-F5344CB8AC3E}">
        <p14:creationId xmlns:p14="http://schemas.microsoft.com/office/powerpoint/2010/main" val="4185922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GB&lt;-&gt;HSV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FFC000"/>
                </a:solidFill>
              </a:defRPr>
            </a:pPr>
            <a:r>
              <a:t> RGB&lt;-&gt;HSV </a:t>
            </a:r>
          </a:p>
        </p:txBody>
      </p:sp>
      <p:sp>
        <p:nvSpPr>
          <p:cNvPr id="316" name="Search in t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 b="1">
                <a:solidFill>
                  <a:srgbClr val="6809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Search in table</a:t>
            </a:r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CIE has defined transformation tables</a:t>
            </a:r>
            <a:endParaRPr sz="2800"/>
          </a:p>
          <a:p>
            <a:pPr marL="996695" lvl="2" indent="-228599">
              <a:spcBef>
                <a:spcPts val="400"/>
              </a:spcBef>
              <a:buClr>
                <a:srgbClr val="E66C7D"/>
              </a:buClr>
              <a:buFont typeface="Arial"/>
              <a:defRPr sz="2000"/>
            </a:pPr>
            <a:r>
              <a:t>RGB&lt;-&gt;XYZ</a:t>
            </a:r>
            <a:endParaRPr sz="2400"/>
          </a:p>
          <a:p>
            <a:pPr marL="996695" lvl="2" indent="-228599">
              <a:spcBef>
                <a:spcPts val="400"/>
              </a:spcBef>
              <a:buClr>
                <a:srgbClr val="E66C7D"/>
              </a:buClr>
              <a:buFont typeface="Arial"/>
              <a:defRPr sz="2000"/>
            </a:pPr>
            <a:r>
              <a:t>HSV&lt;-&gt;XYZ</a:t>
            </a:r>
            <a:endParaRPr sz="2400"/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Hence, you can</a:t>
            </a:r>
            <a:endParaRPr sz="2800"/>
          </a:p>
          <a:p>
            <a:pPr marL="996695" lvl="2" indent="-228599">
              <a:spcBef>
                <a:spcPts val="400"/>
              </a:spcBef>
              <a:buClr>
                <a:srgbClr val="E66C7D"/>
              </a:buClr>
              <a:buFont typeface="Arial"/>
              <a:defRPr sz="2000"/>
            </a:pPr>
            <a:r>
              <a:t>RGB-&gt;XYZ, XYZ-&gt;HSV</a:t>
            </a:r>
            <a:endParaRPr sz="2400"/>
          </a:p>
          <a:p>
            <a:pPr marL="996695" lvl="2" indent="-228599">
              <a:spcBef>
                <a:spcPts val="400"/>
              </a:spcBef>
              <a:buClr>
                <a:srgbClr val="E66C7D"/>
              </a:buClr>
              <a:buFont typeface="Arial"/>
              <a:defRPr sz="2000"/>
            </a:pPr>
            <a:r>
              <a:t>HSV-&gt;XYZ, XYZ-&gt;RGB</a:t>
            </a:r>
          </a:p>
        </p:txBody>
      </p:sp>
    </p:spTree>
    <p:extLst>
      <p:ext uri="{BB962C8B-B14F-4D97-AF65-F5344CB8AC3E}">
        <p14:creationId xmlns:p14="http://schemas.microsoft.com/office/powerpoint/2010/main" val="267661661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Windows APIs for accessing DI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Windows APIs for accessing DIB</a:t>
            </a:r>
          </a:p>
        </p:txBody>
      </p:sp>
      <p:sp>
        <p:nvSpPr>
          <p:cNvPr id="568" name="LoadImage…"/>
          <p:cNvSpPr txBox="1">
            <a:spLocks noGrp="1"/>
          </p:cNvSpPr>
          <p:nvPr>
            <p:ph type="body" idx="1"/>
          </p:nvPr>
        </p:nvSpPr>
        <p:spPr>
          <a:xfrm>
            <a:off x="179511" y="1539694"/>
            <a:ext cx="8784978" cy="4985651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defRPr sz="2400"/>
            </a:pPr>
            <a:r>
              <a:t>LoadImage</a:t>
            </a:r>
          </a:p>
          <a:p>
            <a:pPr marL="274319" lvl="1" indent="182880">
              <a:lnSpc>
                <a:spcPct val="90000"/>
              </a:lnSpc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HANDLE LoadImage(HINSTANCE hinst,</a:t>
            </a:r>
            <a:endParaRPr sz="2800"/>
          </a:p>
          <a:p>
            <a:pPr marL="274319" lvl="1" indent="182880">
              <a:lnSpc>
                <a:spcPct val="90000"/>
              </a:lnSpc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    LPCTSTR lpszName,</a:t>
            </a:r>
            <a:endParaRPr sz="2800"/>
          </a:p>
          <a:p>
            <a:pPr marL="274319" lvl="1" indent="182880">
              <a:lnSpc>
                <a:spcPct val="90000"/>
              </a:lnSpc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    UINT uType,</a:t>
            </a:r>
            <a:endParaRPr sz="2800"/>
          </a:p>
          <a:p>
            <a:pPr marL="274319" lvl="1" indent="182880">
              <a:lnSpc>
                <a:spcPct val="90000"/>
              </a:lnSpc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    int cxDesired,</a:t>
            </a:r>
            <a:endParaRPr sz="2800"/>
          </a:p>
          <a:p>
            <a:pPr marL="274319" lvl="1" indent="182880">
              <a:lnSpc>
                <a:spcPct val="90000"/>
              </a:lnSpc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    int cyDesired,</a:t>
            </a:r>
            <a:endParaRPr sz="2800"/>
          </a:p>
          <a:p>
            <a:pPr marL="274319" lvl="1" indent="182880">
              <a:lnSpc>
                <a:spcPct val="90000"/>
              </a:lnSpc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    UINT fuLoad</a:t>
            </a:r>
          </a:p>
          <a:p>
            <a:pPr marL="274319" lvl="1" indent="182880">
              <a:lnSpc>
                <a:spcPct val="90000"/>
              </a:lnSpc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);</a:t>
            </a:r>
            <a:endParaRPr sz="2800"/>
          </a:p>
          <a:p>
            <a:pPr>
              <a:lnSpc>
                <a:spcPct val="90000"/>
              </a:lnSpc>
              <a:defRPr sz="2400"/>
            </a:pPr>
            <a:r>
              <a:t>Display DIB</a:t>
            </a:r>
          </a:p>
          <a:p>
            <a:pPr marL="731519" lvl="1" indent="-274319">
              <a:lnSpc>
                <a:spcPct val="90000"/>
              </a:lnSpc>
              <a:spcBef>
                <a:spcPts val="500"/>
              </a:spcBef>
              <a:buClr>
                <a:srgbClr val="60B5CC"/>
              </a:buClr>
              <a:defRPr sz="2400"/>
            </a:pPr>
            <a:r>
              <a:t>BitBlt</a:t>
            </a:r>
          </a:p>
          <a:p>
            <a:pPr marL="731519" lvl="1" indent="-274319">
              <a:lnSpc>
                <a:spcPct val="90000"/>
              </a:lnSpc>
              <a:spcBef>
                <a:spcPts val="500"/>
              </a:spcBef>
              <a:buClr>
                <a:srgbClr val="60B5CC"/>
              </a:buClr>
              <a:defRPr sz="2400"/>
            </a:pPr>
            <a:r>
              <a:t>SetDIBitsToDevice</a:t>
            </a:r>
          </a:p>
          <a:p>
            <a:pPr marL="731519" lvl="1" indent="-274319">
              <a:lnSpc>
                <a:spcPct val="90000"/>
              </a:lnSpc>
              <a:spcBef>
                <a:spcPts val="500"/>
              </a:spcBef>
              <a:buClr>
                <a:srgbClr val="60B5CC"/>
              </a:buClr>
              <a:defRPr sz="2400"/>
            </a:pPr>
            <a:r>
              <a:t>StretchDIBits</a:t>
            </a:r>
          </a:p>
        </p:txBody>
      </p:sp>
      <p:sp>
        <p:nvSpPr>
          <p:cNvPr id="569" name="#include &lt;windows.h&gt;"/>
          <p:cNvSpPr/>
          <p:nvPr/>
        </p:nvSpPr>
        <p:spPr>
          <a:xfrm>
            <a:off x="5580112" y="3068960"/>
            <a:ext cx="3240361" cy="380366"/>
          </a:xfrm>
          <a:prstGeom prst="rect">
            <a:avLst/>
          </a:prstGeom>
          <a:ln>
            <a:solidFill>
              <a:srgbClr val="FF26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r>
              <a:t>#include &lt;windows.h&gt;</a:t>
            </a:r>
          </a:p>
        </p:txBody>
      </p:sp>
    </p:spTree>
    <p:extLst>
      <p:ext uri="{BB962C8B-B14F-4D97-AF65-F5344CB8AC3E}">
        <p14:creationId xmlns:p14="http://schemas.microsoft.com/office/powerpoint/2010/main" val="324355505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VC++ programming and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 VC++ programming and example</a:t>
            </a:r>
          </a:p>
        </p:txBody>
      </p:sp>
      <p:sp>
        <p:nvSpPr>
          <p:cNvPr id="57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73" name="image44.png" descr="im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556791"/>
            <a:ext cx="8712970" cy="51273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777105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VC++ programming and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 VC++ programming and example</a:t>
            </a:r>
          </a:p>
        </p:txBody>
      </p:sp>
      <p:sp>
        <p:nvSpPr>
          <p:cNvPr id="57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77" name="image45.png" descr="im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484783"/>
            <a:ext cx="8445500" cy="483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92761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Matlab image processing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Matlab image processing toolbox</a:t>
            </a:r>
          </a:p>
        </p:txBody>
      </p:sp>
      <p:sp>
        <p:nvSpPr>
          <p:cNvPr id="580" name="MATLAB  and Image Processing Toolbox provide lots of image processing functio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 sz="2800"/>
            </a:pPr>
            <a:r>
              <a:t>MATLAB  and Image Processing Toolbox provide lots of image processing functions. </a:t>
            </a:r>
          </a:p>
          <a:p>
            <a:pPr>
              <a:defRPr sz="2800"/>
            </a:pPr>
            <a:r>
              <a:t>Users can use these functions to analyze the image data, acquire image details and design suitable filters. </a:t>
            </a:r>
          </a:p>
          <a:p>
            <a:pPr>
              <a:defRPr sz="2800"/>
            </a:pPr>
            <a:r>
              <a:t>With the designed filters, you can perform de-noise, enhancement, etc..</a:t>
            </a:r>
          </a:p>
          <a:p>
            <a:pPr>
              <a:defRPr sz="2800" b="1">
                <a:latin typeface="+mj-lt"/>
                <a:ea typeface="+mj-ea"/>
                <a:cs typeface="+mj-cs"/>
                <a:sym typeface="Helvetica"/>
              </a:defRPr>
            </a:pPr>
            <a:r>
              <a:t>OR</a:t>
            </a:r>
            <a:r>
              <a:rPr b="0">
                <a:latin typeface="+mn-lt"/>
                <a:ea typeface="+mn-ea"/>
                <a:cs typeface="+mn-cs"/>
                <a:sym typeface="Corbel"/>
              </a:rPr>
              <a:t> you can design a comprehensive filter by using </a:t>
            </a:r>
            <a:r>
              <a:t>Simulink</a:t>
            </a:r>
            <a:r>
              <a:rPr b="0">
                <a:latin typeface="+mn-lt"/>
                <a:ea typeface="+mn-ea"/>
                <a:cs typeface="+mn-cs"/>
                <a:sym typeface="Corbel"/>
              </a:rPr>
              <a:t>: just </a:t>
            </a:r>
            <a:r>
              <a:rPr b="0">
                <a:solidFill>
                  <a:srgbClr val="FF2600"/>
                </a:solidFill>
                <a:latin typeface="+mn-lt"/>
                <a:ea typeface="+mn-ea"/>
                <a:cs typeface="+mn-cs"/>
                <a:sym typeface="Corbel"/>
              </a:rPr>
              <a:t>drag-and-drop</a:t>
            </a:r>
            <a:r>
              <a:rPr b="0">
                <a:latin typeface="+mn-lt"/>
                <a:ea typeface="+mn-ea"/>
                <a:cs typeface="+mn-cs"/>
                <a:sym typeface="Corbel"/>
              </a:rPr>
              <a:t> is needed.</a:t>
            </a:r>
          </a:p>
        </p:txBody>
      </p:sp>
    </p:spTree>
    <p:extLst>
      <p:ext uri="{BB962C8B-B14F-4D97-AF65-F5344CB8AC3E}">
        <p14:creationId xmlns:p14="http://schemas.microsoft.com/office/powerpoint/2010/main" val="41503189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Matlab image processing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Matlab image processing functions</a:t>
            </a:r>
          </a:p>
        </p:txBody>
      </p:sp>
      <p:sp>
        <p:nvSpPr>
          <p:cNvPr id="585" name="Imrea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Imread</a:t>
            </a:r>
          </a:p>
          <a:p>
            <a:r>
              <a:t>Imwrite</a:t>
            </a:r>
          </a:p>
          <a:p>
            <a:r>
              <a:t>Imshow</a:t>
            </a:r>
          </a:p>
        </p:txBody>
      </p:sp>
      <p:sp>
        <p:nvSpPr>
          <p:cNvPr id="586" name="I = imread('pout.tif');…"/>
          <p:cNvSpPr/>
          <p:nvPr/>
        </p:nvSpPr>
        <p:spPr>
          <a:xfrm>
            <a:off x="899591" y="3573016"/>
            <a:ext cx="7704858" cy="1774191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>
                <a:solidFill>
                  <a:srgbClr val="0326CC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I = imread('pout.tif');</a:t>
            </a:r>
          </a:p>
          <a:p>
            <a:pPr>
              <a:defRPr sz="2400">
                <a:solidFill>
                  <a:srgbClr val="0326CC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imshow(I)</a:t>
            </a:r>
          </a:p>
          <a:p>
            <a:pPr>
              <a:defRPr sz="2400">
                <a:solidFill>
                  <a:srgbClr val="0326CC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I2 = histeq(I);</a:t>
            </a:r>
          </a:p>
          <a:p>
            <a:pPr>
              <a:defRPr sz="2400">
                <a:solidFill>
                  <a:srgbClr val="0326CC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Imshow(I2)</a:t>
            </a:r>
          </a:p>
        </p:txBody>
      </p:sp>
    </p:spTree>
    <p:extLst>
      <p:ext uri="{BB962C8B-B14F-4D97-AF65-F5344CB8AC3E}">
        <p14:creationId xmlns:p14="http://schemas.microsoft.com/office/powerpoint/2010/main" val="392305212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Image Processing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Image Processing Toolbox</a:t>
            </a:r>
          </a:p>
        </p:txBody>
      </p:sp>
      <p:sp>
        <p:nvSpPr>
          <p:cNvPr id="589" name="Image display and exploration…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3598026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 Image display and exploration  </a:t>
            </a:r>
          </a:p>
          <a:p>
            <a:pPr>
              <a:lnSpc>
                <a:spcPct val="80000"/>
              </a:lnSpc>
              <a:defRPr sz="2400"/>
            </a:pPr>
            <a:r>
              <a:t> GUI Tools</a:t>
            </a:r>
          </a:p>
          <a:p>
            <a:pPr>
              <a:lnSpc>
                <a:spcPct val="80000"/>
              </a:lnSpc>
              <a:defRPr sz="2400"/>
            </a:pPr>
            <a:r>
              <a:t> Spatial Transformation and Image Registration  </a:t>
            </a:r>
          </a:p>
          <a:p>
            <a:pPr>
              <a:lnSpc>
                <a:spcPct val="80000"/>
              </a:lnSpc>
              <a:defRPr sz="2400"/>
            </a:pPr>
            <a:r>
              <a:t> Image Analysis and Statistics  </a:t>
            </a:r>
          </a:p>
          <a:p>
            <a:pPr>
              <a:lnSpc>
                <a:spcPct val="80000"/>
              </a:lnSpc>
              <a:defRPr sz="2400"/>
            </a:pPr>
            <a:r>
              <a:t> Image Arithmetic  </a:t>
            </a:r>
          </a:p>
          <a:p>
            <a:pPr>
              <a:lnSpc>
                <a:spcPct val="80000"/>
              </a:lnSpc>
              <a:defRPr sz="2400"/>
            </a:pPr>
            <a:r>
              <a:t> Image Enhancement and Restoration  </a:t>
            </a:r>
          </a:p>
          <a:p>
            <a:pPr>
              <a:lnSpc>
                <a:spcPct val="80000"/>
              </a:lnSpc>
              <a:defRPr sz="2400"/>
            </a:pPr>
            <a:r>
              <a:t> Linear Filtering and Transforms  </a:t>
            </a:r>
          </a:p>
          <a:p>
            <a:pPr>
              <a:lnSpc>
                <a:spcPct val="80000"/>
              </a:lnSpc>
              <a:defRPr sz="2400"/>
            </a:pPr>
            <a:r>
              <a:t> Morphological Operations  </a:t>
            </a:r>
          </a:p>
          <a:p>
            <a:pPr>
              <a:lnSpc>
                <a:spcPct val="80000"/>
              </a:lnSpc>
              <a:defRPr sz="2400"/>
            </a:pPr>
            <a:r>
              <a:t> ROI-based, Neighborhood, and Block Processing  </a:t>
            </a:r>
          </a:p>
          <a:p>
            <a:pPr>
              <a:lnSpc>
                <a:spcPct val="80000"/>
              </a:lnSpc>
              <a:defRPr sz="2400"/>
            </a:pPr>
            <a:r>
              <a:t> Colormaps and Color Space  </a:t>
            </a:r>
          </a:p>
          <a:p>
            <a:pPr>
              <a:lnSpc>
                <a:spcPct val="80000"/>
              </a:lnSpc>
              <a:defRPr sz="2400"/>
            </a:pPr>
            <a:r>
              <a:t> Utilities: array operation, demos, preferences and others</a:t>
            </a:r>
          </a:p>
        </p:txBody>
      </p:sp>
    </p:spTree>
    <p:extLst>
      <p:ext uri="{BB962C8B-B14F-4D97-AF65-F5344CB8AC3E}">
        <p14:creationId xmlns:p14="http://schemas.microsoft.com/office/powerpoint/2010/main" val="91751197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Adobe Photosh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Adobe Photoshop</a:t>
            </a:r>
          </a:p>
        </p:txBody>
      </p:sp>
      <p:sp>
        <p:nvSpPr>
          <p:cNvPr id="592" name="Function:professional software for image process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 sz="2400"/>
            </a:pPr>
            <a:r>
              <a:t>Function:professional software for image processing</a:t>
            </a:r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Image eidting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Filters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Tools: region selection, brush, …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Image layer</a:t>
            </a:r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Color manipulation</a:t>
            </a:r>
            <a:endParaRPr sz="2800"/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Color depth adjustment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Luminance, contrast adjustment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Drawing and output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04214693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IM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 GIMP</a:t>
            </a:r>
          </a:p>
        </p:txBody>
      </p:sp>
      <p:sp>
        <p:nvSpPr>
          <p:cNvPr id="597" name="Function：Professional open source image processing software under Linux and Window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 sz="2400"/>
            </a:pPr>
            <a:r>
              <a:t>Function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  <a:r>
              <a:t>Professional open source image processing software under Linux and Windows</a:t>
            </a:r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Image editing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Filters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Tools: region selection, brush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Image layer</a:t>
            </a:r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Color manipulation</a:t>
            </a:r>
            <a:endParaRPr sz="2800"/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Color depth adjustment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Luminance, contrast adjustment</a:t>
            </a:r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Drawing and output </a:t>
            </a:r>
          </a:p>
        </p:txBody>
      </p:sp>
    </p:spTree>
    <p:extLst>
      <p:ext uri="{BB962C8B-B14F-4D97-AF65-F5344CB8AC3E}">
        <p14:creationId xmlns:p14="http://schemas.microsoft.com/office/powerpoint/2010/main" val="127123521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Acds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Acdsee</a:t>
            </a:r>
          </a:p>
        </p:txBody>
      </p:sp>
      <p:sp>
        <p:nvSpPr>
          <p:cNvPr id="602" name="ACDSee is a professional image browsing and lightweight image editing software…"/>
          <p:cNvSpPr txBox="1">
            <a:spLocks noGrp="1"/>
          </p:cNvSpPr>
          <p:nvPr>
            <p:ph type="body" sz="half" idx="1"/>
          </p:nvPr>
        </p:nvSpPr>
        <p:spPr>
          <a:xfrm>
            <a:off x="457200" y="1775191"/>
            <a:ext cx="8229600" cy="2733930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r>
              <a:t>ACDSee is a professional image browsing and lightweight image editing software</a:t>
            </a:r>
          </a:p>
          <a:p>
            <a:r>
              <a:t>Support almost all kinds of image formats 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Plugin supported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Video browsing supported</a:t>
            </a:r>
          </a:p>
        </p:txBody>
      </p:sp>
    </p:spTree>
    <p:extLst>
      <p:ext uri="{BB962C8B-B14F-4D97-AF65-F5344CB8AC3E}">
        <p14:creationId xmlns:p14="http://schemas.microsoft.com/office/powerpoint/2010/main" val="331953394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dow magic hands (光影魔术手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 b="0">
                <a:latin typeface="+mn-lt"/>
                <a:ea typeface="+mn-ea"/>
                <a:cs typeface="+mn-cs"/>
                <a:sym typeface="Corbel"/>
              </a:defRPr>
            </a:pPr>
            <a:r>
              <a:t>Shadow magic hands (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光影魔术手)</a:t>
            </a:r>
          </a:p>
        </p:txBody>
      </p:sp>
      <p:sp>
        <p:nvSpPr>
          <p:cNvPr id="605" name="A photo quality enhancement and personalization software.…"/>
          <p:cNvSpPr txBox="1">
            <a:spLocks noGrp="1"/>
          </p:cNvSpPr>
          <p:nvPr>
            <p:ph type="body" sz="quarter" idx="1"/>
          </p:nvPr>
        </p:nvSpPr>
        <p:spPr>
          <a:xfrm>
            <a:off x="480539" y="1521729"/>
            <a:ext cx="8229601" cy="1475225"/>
          </a:xfrm>
          <a:prstGeom prst="rect">
            <a:avLst/>
          </a:prstGeom>
          <a:gradFill>
            <a:gsLst>
              <a:gs pos="0">
                <a:srgbClr val="ACE9FF"/>
              </a:gs>
              <a:gs pos="35000">
                <a:srgbClr val="C4EFFF"/>
              </a:gs>
              <a:gs pos="100000">
                <a:srgbClr val="E8F9FF"/>
              </a:gs>
            </a:gsLst>
            <a:lin ang="16200000"/>
          </a:gradFill>
          <a:ln w="6350" cap="rnd">
            <a:solidFill>
              <a:srgbClr val="5BB2CA"/>
            </a:solidFill>
            <a:round/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 sz="2800"/>
            </a:pPr>
            <a:r>
              <a:t>A photo quality enhancement and personalization software. </a:t>
            </a:r>
          </a:p>
          <a:p>
            <a:pPr>
              <a:defRPr sz="2800"/>
            </a:pPr>
            <a:r>
              <a:t>Easy, simple and free to use</a:t>
            </a:r>
          </a:p>
        </p:txBody>
      </p:sp>
      <p:pic>
        <p:nvPicPr>
          <p:cNvPr id="606" name="image46.png" descr="im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3140967"/>
            <a:ext cx="5220477" cy="3432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47.png" descr="image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19" y="3592098"/>
            <a:ext cx="6658421" cy="2530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310956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 animBg="1" advAuto="0"/>
      <p:bldP spid="607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ompute directly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1447800"/>
          </a:xfrm>
          <a:prstGeom prst="rect">
            <a:avLst/>
          </a:prstGeom>
        </p:spPr>
        <p:txBody>
          <a:bodyPr/>
          <a:lstStyle/>
          <a:p>
            <a:pPr>
              <a:defRPr sz="2800" b="1">
                <a:solidFill>
                  <a:srgbClr val="6809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Compute directly</a:t>
            </a:r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t>From RGB to HSV</a:t>
            </a:r>
            <a:endParaRPr sz="2800"/>
          </a:p>
          <a:p>
            <a:pPr marL="996695" lvl="2" indent="-228599">
              <a:spcBef>
                <a:spcPts val="300"/>
              </a:spcBef>
              <a:buClr>
                <a:srgbClr val="E66C7D"/>
              </a:buClr>
              <a:buFont typeface="Arial"/>
              <a:defRPr sz="1600"/>
            </a:pPr>
            <a:r>
              <a:t>Assume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m</a:t>
            </a:r>
            <a:r>
              <a:t>=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max</a:t>
            </a:r>
            <a:r>
              <a:t>(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g</a:t>
            </a:r>
            <a:r>
              <a:t>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</a:t>
            </a:r>
            <a:r>
              <a:t>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n</a:t>
            </a:r>
            <a:r>
              <a:t>=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min</a:t>
            </a:r>
            <a:r>
              <a:t>(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g</a:t>
            </a:r>
            <a:r>
              <a:t>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</a:t>
            </a:r>
            <a:r>
              <a:t>), where r, g, b are normalized.</a:t>
            </a:r>
          </a:p>
        </p:txBody>
      </p:sp>
      <p:pic>
        <p:nvPicPr>
          <p:cNvPr id="319" name="image77.pdf" descr="image77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3357562"/>
            <a:ext cx="4819650" cy="2560638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RGB&lt;-&gt;HSV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FFC000"/>
                </a:solidFill>
              </a:defRPr>
            </a:pPr>
            <a:r>
              <a:t> RGB&lt;-&gt;HSV </a:t>
            </a:r>
          </a:p>
        </p:txBody>
      </p:sp>
    </p:spTree>
    <p:extLst>
      <p:ext uri="{BB962C8B-B14F-4D97-AF65-F5344CB8AC3E}">
        <p14:creationId xmlns:p14="http://schemas.microsoft.com/office/powerpoint/2010/main" val="6978495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From HSV to RGB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723900"/>
          </a:xfrm>
          <a:prstGeom prst="rect">
            <a:avLst/>
          </a:prstGeom>
        </p:spPr>
        <p:txBody>
          <a:bodyPr/>
          <a:lstStyle/>
          <a:p>
            <a:pPr marL="731519" lvl="1" indent="-274319">
              <a:lnSpc>
                <a:spcPct val="90000"/>
              </a:lnSpc>
              <a:spcBef>
                <a:spcPts val="500"/>
              </a:spcBef>
              <a:buClr>
                <a:srgbClr val="60B5CC"/>
              </a:buClr>
              <a:defRPr sz="2400"/>
            </a:pPr>
            <a:r>
              <a:t>From HSV to RGB</a:t>
            </a:r>
          </a:p>
        </p:txBody>
      </p:sp>
      <p:pic>
        <p:nvPicPr>
          <p:cNvPr id="323" name="image78.pdf" descr="image7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38" y="2135138"/>
            <a:ext cx="1674812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79.pdf" descr="image7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75" y="2478409"/>
            <a:ext cx="1790700" cy="59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80.pdf" descr="image80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1" y="3253730"/>
            <a:ext cx="1714501" cy="895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81.pdf" descr="image8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975" y="4221162"/>
            <a:ext cx="2722564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GB&lt;-&gt;HSV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>
                <a:solidFill>
                  <a:srgbClr val="FFC000"/>
                </a:solidFill>
              </a:defRPr>
            </a:pPr>
            <a:r>
              <a:t> RGB&lt;-&gt;HSV </a:t>
            </a:r>
          </a:p>
        </p:txBody>
      </p:sp>
    </p:spTree>
    <p:extLst>
      <p:ext uri="{BB962C8B-B14F-4D97-AF65-F5344CB8AC3E}">
        <p14:creationId xmlns:p14="http://schemas.microsoft.com/office/powerpoint/2010/main" val="205670429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GB&lt;-&gt;CIE XYZ in a computable way"/>
          <p:cNvSpPr txBox="1">
            <a:spLocks noGrp="1"/>
          </p:cNvSpPr>
          <p:nvPr>
            <p:ph type="title"/>
          </p:nvPr>
        </p:nvSpPr>
        <p:spPr>
          <a:xfrm>
            <a:off x="457200" y="476250"/>
            <a:ext cx="8686800" cy="94138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t> RGB&lt;-&gt;CIE XYZ in a computable way</a:t>
            </a:r>
          </a:p>
        </p:txBody>
      </p:sp>
      <p:pic>
        <p:nvPicPr>
          <p:cNvPr id="330" name="image82.pdf" descr="image8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2997200"/>
            <a:ext cx="2871787" cy="9286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21448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IE XYZ&lt;-&gt;CIE L*a*b*"/>
          <p:cNvSpPr txBox="1">
            <a:spLocks noGrp="1"/>
          </p:cNvSpPr>
          <p:nvPr>
            <p:ph type="title"/>
          </p:nvPr>
        </p:nvSpPr>
        <p:spPr>
          <a:xfrm>
            <a:off x="107950" y="404664"/>
            <a:ext cx="8785225" cy="94138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C000"/>
                </a:solidFill>
              </a:defRPr>
            </a:lvl1pPr>
          </a:lstStyle>
          <a:p>
            <a:r>
              <a:t> CIE XYZ&lt;-&gt;CIE L*a*b*</a:t>
            </a:r>
          </a:p>
        </p:txBody>
      </p:sp>
      <p:sp>
        <p:nvSpPr>
          <p:cNvPr id="333" name="L:(0,100)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15081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r>
              <a:t>L:</a:t>
            </a:r>
            <a:r>
              <a:rPr i="0">
                <a:latin typeface="+mn-lt"/>
                <a:ea typeface="+mn-ea"/>
                <a:cs typeface="+mn-cs"/>
                <a:sym typeface="Corbel"/>
              </a:rPr>
              <a:t>(0,100)</a:t>
            </a:r>
          </a:p>
          <a:p>
            <a:pPr>
              <a:lnSpc>
                <a:spcPct val="80000"/>
              </a:lnSpc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r>
              <a:t>a</a:t>
            </a:r>
            <a:r>
              <a:rPr i="0">
                <a:latin typeface="+mn-lt"/>
                <a:ea typeface="+mn-ea"/>
                <a:cs typeface="+mn-cs"/>
                <a:sym typeface="Corbel"/>
              </a:rPr>
              <a:t>, </a:t>
            </a:r>
            <a:r>
              <a:t>b: (-</a:t>
            </a:r>
            <a:r>
              <a:rPr i="0">
                <a:latin typeface="+mn-lt"/>
                <a:ea typeface="+mn-ea"/>
                <a:cs typeface="+mn-cs"/>
                <a:sym typeface="Corbel"/>
              </a:rPr>
              <a:t>300, 300)</a:t>
            </a:r>
            <a:br>
              <a:rPr i="0">
                <a:latin typeface="+mn-lt"/>
                <a:ea typeface="+mn-ea"/>
                <a:cs typeface="+mn-cs"/>
                <a:sym typeface="Corbel"/>
              </a:rPr>
            </a:br>
            <a:r>
              <a:t>-a to </a:t>
            </a:r>
            <a:r>
              <a:rPr i="0">
                <a:latin typeface="+mn-lt"/>
                <a:ea typeface="+mn-ea"/>
                <a:cs typeface="+mn-cs"/>
                <a:sym typeface="Corbel"/>
              </a:rPr>
              <a:t>+</a:t>
            </a:r>
            <a:r>
              <a:t>a: green to red</a:t>
            </a:r>
          </a:p>
          <a:p>
            <a:pPr>
              <a:lnSpc>
                <a:spcPct val="80000"/>
              </a:lnSpc>
              <a:defRPr sz="2400" i="1">
                <a:latin typeface="+mj-lt"/>
                <a:ea typeface="+mj-ea"/>
                <a:cs typeface="+mj-cs"/>
                <a:sym typeface="Helvetica"/>
              </a:defRPr>
            </a:pPr>
            <a:r>
              <a:t>-b to </a:t>
            </a:r>
            <a:r>
              <a:rPr i="0">
                <a:latin typeface="+mn-lt"/>
                <a:ea typeface="+mn-ea"/>
                <a:cs typeface="+mn-cs"/>
                <a:sym typeface="Corbel"/>
              </a:rPr>
              <a:t>+</a:t>
            </a:r>
            <a:r>
              <a:t>b: blue to yellow</a:t>
            </a:r>
          </a:p>
        </p:txBody>
      </p:sp>
      <p:pic>
        <p:nvPicPr>
          <p:cNvPr id="334" name="image83.pdf" descr="image8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2852935"/>
            <a:ext cx="5621338" cy="1301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86820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GB&lt;-&gt;CIE YUV"/>
          <p:cNvSpPr txBox="1">
            <a:spLocks noGrp="1"/>
          </p:cNvSpPr>
          <p:nvPr>
            <p:ph type="title"/>
          </p:nvPr>
        </p:nvSpPr>
        <p:spPr>
          <a:xfrm>
            <a:off x="457199" y="476250"/>
            <a:ext cx="8507415" cy="94138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C000"/>
                </a:solidFill>
              </a:defRPr>
            </a:lvl1pPr>
          </a:lstStyle>
          <a:p>
            <a:r>
              <a:t> RGB&lt;-&gt;CIE YUV</a:t>
            </a:r>
          </a:p>
        </p:txBody>
      </p:sp>
      <p:pic>
        <p:nvPicPr>
          <p:cNvPr id="337" name="image84.pdf" descr="image8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75" y="2636838"/>
            <a:ext cx="3690938" cy="1060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64946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模块">
  <a:themeElements>
    <a:clrScheme name="模块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0000FF"/>
      </a:hlink>
      <a:folHlink>
        <a:srgbClr val="FF00FF"/>
      </a:folHlink>
    </a:clrScheme>
    <a:fontScheme name="模块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80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80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模块">
  <a:themeElements>
    <a:clrScheme name="模块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0000FF"/>
      </a:hlink>
      <a:folHlink>
        <a:srgbClr val="FF00FF"/>
      </a:folHlink>
    </a:clrScheme>
    <a:fontScheme name="模块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80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80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2296</Words>
  <Application>Microsoft Macintosh PowerPoint</Application>
  <PresentationFormat>全屏显示(4:3)</PresentationFormat>
  <Paragraphs>410</Paragraphs>
  <Slides>49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Arial Unicode MS</vt:lpstr>
      <vt:lpstr>Arial</vt:lpstr>
      <vt:lpstr>Calibri</vt:lpstr>
      <vt:lpstr>Corbel</vt:lpstr>
      <vt:lpstr>Helvetica</vt:lpstr>
      <vt:lpstr>Times New Roman</vt:lpstr>
      <vt:lpstr>Wingdings 2</vt:lpstr>
      <vt:lpstr>模块</vt:lpstr>
      <vt:lpstr>Digital Image Processing 图像信息处理 </vt:lpstr>
      <vt:lpstr> Transformation between color spaces</vt:lpstr>
      <vt:lpstr> RGB&lt;-&gt;CMY</vt:lpstr>
      <vt:lpstr> RGB&lt;-&gt;HSV </vt:lpstr>
      <vt:lpstr> RGB&lt;-&gt;HSV </vt:lpstr>
      <vt:lpstr> RGB&lt;-&gt;HSV </vt:lpstr>
      <vt:lpstr> RGB&lt;-&gt;CIE XYZ in a computable way</vt:lpstr>
      <vt:lpstr> CIE XYZ&lt;-&gt;CIE L*a*b*</vt:lpstr>
      <vt:lpstr> RGB&lt;-&gt;CIE YUV</vt:lpstr>
      <vt:lpstr>JPEG format</vt:lpstr>
      <vt:lpstr>PowerPoint 演示文稿</vt:lpstr>
      <vt:lpstr>JPEG syntax</vt:lpstr>
      <vt:lpstr>JPEG file organization (1)</vt:lpstr>
      <vt:lpstr>JPEG file organization (2)</vt:lpstr>
      <vt:lpstr>JPEG file organization(3)</vt:lpstr>
      <vt:lpstr>JPEG file organization (3)</vt:lpstr>
      <vt:lpstr>JPEG file organization(4)</vt:lpstr>
      <vt:lpstr>JPEG file organization (5)</vt:lpstr>
      <vt:lpstr>JPEG file structure</vt:lpstr>
      <vt:lpstr>JPEG encoding principle</vt:lpstr>
      <vt:lpstr>PowerPoint 演示文稿</vt:lpstr>
      <vt:lpstr>PowerPoint 演示文稿</vt:lpstr>
      <vt:lpstr>PowerPoint 演示文稿</vt:lpstr>
      <vt:lpstr>PowerPoint 演示文稿</vt:lpstr>
      <vt:lpstr>JPEG’s disadvantages</vt:lpstr>
      <vt:lpstr>PowerPoint 演示文稿</vt:lpstr>
      <vt:lpstr> TIFF format</vt:lpstr>
      <vt:lpstr>TIFF characteristics</vt:lpstr>
      <vt:lpstr>TIFF file structure</vt:lpstr>
      <vt:lpstr>GIF examples</vt:lpstr>
      <vt:lpstr>GIF file format</vt:lpstr>
      <vt:lpstr>GIF file structure</vt:lpstr>
      <vt:lpstr>PowerPoint 演示文稿</vt:lpstr>
      <vt:lpstr>Image processing data structure</vt:lpstr>
      <vt:lpstr>Matrices</vt:lpstr>
      <vt:lpstr>PowerPoint 演示文稿</vt:lpstr>
      <vt:lpstr>Chains</vt:lpstr>
      <vt:lpstr>Chains: Run length encoding (RLE)</vt:lpstr>
      <vt:lpstr> Image processing programming</vt:lpstr>
      <vt:lpstr>Windows APIs for accessing DIB</vt:lpstr>
      <vt:lpstr> VC++ programming and example</vt:lpstr>
      <vt:lpstr> VC++ programming and example</vt:lpstr>
      <vt:lpstr> Matlab image processing toolbox</vt:lpstr>
      <vt:lpstr>Matlab image processing functions</vt:lpstr>
      <vt:lpstr>Image Processing Toolbox</vt:lpstr>
      <vt:lpstr> Adobe Photoshop</vt:lpstr>
      <vt:lpstr> GIMP</vt:lpstr>
      <vt:lpstr> Acdsee</vt:lpstr>
      <vt:lpstr>Shadow magic hands (光影魔术手)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图像信息处理</dc:title>
  <dc:creator>brooksong</dc:creator>
  <cp:lastModifiedBy>Mingli Song</cp:lastModifiedBy>
  <cp:revision>18</cp:revision>
  <dcterms:modified xsi:type="dcterms:W3CDTF">2023-10-11T13:51:58Z</dcterms:modified>
</cp:coreProperties>
</file>